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>
  <p:sldMasterIdLst>
    <p:sldMasterId id="2147483683" r:id="rId1"/>
    <p:sldMasterId id="2147483697" r:id="rId2"/>
  </p:sldMasterIdLst>
  <p:notesMasterIdLst>
    <p:notesMasterId r:id="rId17"/>
  </p:notesMasterIdLst>
  <p:handoutMasterIdLst>
    <p:handoutMasterId r:id="rId18"/>
  </p:handoutMasterIdLst>
  <p:sldIdLst>
    <p:sldId id="454" r:id="rId3"/>
    <p:sldId id="400" r:id="rId4"/>
    <p:sldId id="401" r:id="rId5"/>
    <p:sldId id="513" r:id="rId6"/>
    <p:sldId id="522" r:id="rId7"/>
    <p:sldId id="523" r:id="rId8"/>
    <p:sldId id="506" r:id="rId9"/>
    <p:sldId id="514" r:id="rId10"/>
    <p:sldId id="515" r:id="rId11"/>
    <p:sldId id="443" r:id="rId12"/>
    <p:sldId id="519" r:id="rId13"/>
    <p:sldId id="508" r:id="rId14"/>
    <p:sldId id="520" r:id="rId15"/>
    <p:sldId id="521" r:id="rId16"/>
  </p:sldIdLst>
  <p:sldSz cx="9144000" cy="6858000" type="screen4x3"/>
  <p:notesSz cx="6807200" cy="9939338"/>
  <p:embeddedFontLst>
    <p:embeddedFont>
      <p:font typeface="HY헤드라인M" panose="02030600000101010101" pitchFamily="18" charset="-127"/>
      <p:regular r:id="rId19"/>
    </p:embeddedFont>
    <p:embeddedFont>
      <p:font typeface="맑은 고딕" panose="020B0503020000020004" pitchFamily="50" charset="-127"/>
      <p:regular r:id="rId20"/>
      <p:bold r:id="rId21"/>
    </p:embeddedFont>
    <p:embeddedFont>
      <p:font typeface="HY견고딕" panose="02030600000101010101" pitchFamily="18" charset="-127"/>
      <p:regular r:id="rId22"/>
    </p:embeddedFont>
  </p:embeddedFontLst>
  <p:defaultTextStyle>
    <a:defPPr>
      <a:defRPr lang="ko-KR"/>
    </a:defPPr>
    <a:lvl1pPr algn="ctr" rtl="0" fontAlgn="base" latinLnBrk="1">
      <a:spcBef>
        <a:spcPct val="0"/>
      </a:spcBef>
      <a:spcAft>
        <a:spcPct val="0"/>
      </a:spcAft>
      <a:defRPr kumimoji="1" sz="1300" kern="1200">
        <a:solidFill>
          <a:schemeClr val="bg1"/>
        </a:solidFill>
        <a:latin typeface="HY견고딕" pitchFamily="18" charset="-127"/>
        <a:ea typeface="HY견고딕" pitchFamily="18" charset="-127"/>
        <a:cs typeface="+mn-cs"/>
      </a:defRPr>
    </a:lvl1pPr>
    <a:lvl2pPr marL="457200" algn="ctr" rtl="0" fontAlgn="base" latinLnBrk="1">
      <a:spcBef>
        <a:spcPct val="0"/>
      </a:spcBef>
      <a:spcAft>
        <a:spcPct val="0"/>
      </a:spcAft>
      <a:defRPr kumimoji="1" sz="1300" kern="1200">
        <a:solidFill>
          <a:schemeClr val="bg1"/>
        </a:solidFill>
        <a:latin typeface="HY견고딕" pitchFamily="18" charset="-127"/>
        <a:ea typeface="HY견고딕" pitchFamily="18" charset="-127"/>
        <a:cs typeface="+mn-cs"/>
      </a:defRPr>
    </a:lvl2pPr>
    <a:lvl3pPr marL="914400" algn="ctr" rtl="0" fontAlgn="base" latinLnBrk="1">
      <a:spcBef>
        <a:spcPct val="0"/>
      </a:spcBef>
      <a:spcAft>
        <a:spcPct val="0"/>
      </a:spcAft>
      <a:defRPr kumimoji="1" sz="1300" kern="1200">
        <a:solidFill>
          <a:schemeClr val="bg1"/>
        </a:solidFill>
        <a:latin typeface="HY견고딕" pitchFamily="18" charset="-127"/>
        <a:ea typeface="HY견고딕" pitchFamily="18" charset="-127"/>
        <a:cs typeface="+mn-cs"/>
      </a:defRPr>
    </a:lvl3pPr>
    <a:lvl4pPr marL="1371600" algn="ctr" rtl="0" fontAlgn="base" latinLnBrk="1">
      <a:spcBef>
        <a:spcPct val="0"/>
      </a:spcBef>
      <a:spcAft>
        <a:spcPct val="0"/>
      </a:spcAft>
      <a:defRPr kumimoji="1" sz="1300" kern="1200">
        <a:solidFill>
          <a:schemeClr val="bg1"/>
        </a:solidFill>
        <a:latin typeface="HY견고딕" pitchFamily="18" charset="-127"/>
        <a:ea typeface="HY견고딕" pitchFamily="18" charset="-127"/>
        <a:cs typeface="+mn-cs"/>
      </a:defRPr>
    </a:lvl4pPr>
    <a:lvl5pPr marL="1828800" algn="ctr" rtl="0" fontAlgn="base" latinLnBrk="1">
      <a:spcBef>
        <a:spcPct val="0"/>
      </a:spcBef>
      <a:spcAft>
        <a:spcPct val="0"/>
      </a:spcAft>
      <a:defRPr kumimoji="1" sz="1300" kern="1200">
        <a:solidFill>
          <a:schemeClr val="bg1"/>
        </a:solidFill>
        <a:latin typeface="HY견고딕" pitchFamily="18" charset="-127"/>
        <a:ea typeface="HY견고딕" pitchFamily="18" charset="-127"/>
        <a:cs typeface="+mn-cs"/>
      </a:defRPr>
    </a:lvl5pPr>
    <a:lvl6pPr marL="2286000" algn="l" defTabSz="914400" rtl="0" eaLnBrk="1" latinLnBrk="1" hangingPunct="1">
      <a:defRPr kumimoji="1" sz="1300" kern="1200">
        <a:solidFill>
          <a:schemeClr val="bg1"/>
        </a:solidFill>
        <a:latin typeface="HY견고딕" pitchFamily="18" charset="-127"/>
        <a:ea typeface="HY견고딕" pitchFamily="18" charset="-127"/>
        <a:cs typeface="+mn-cs"/>
      </a:defRPr>
    </a:lvl6pPr>
    <a:lvl7pPr marL="2743200" algn="l" defTabSz="914400" rtl="0" eaLnBrk="1" latinLnBrk="1" hangingPunct="1">
      <a:defRPr kumimoji="1" sz="1300" kern="1200">
        <a:solidFill>
          <a:schemeClr val="bg1"/>
        </a:solidFill>
        <a:latin typeface="HY견고딕" pitchFamily="18" charset="-127"/>
        <a:ea typeface="HY견고딕" pitchFamily="18" charset="-127"/>
        <a:cs typeface="+mn-cs"/>
      </a:defRPr>
    </a:lvl7pPr>
    <a:lvl8pPr marL="3200400" algn="l" defTabSz="914400" rtl="0" eaLnBrk="1" latinLnBrk="1" hangingPunct="1">
      <a:defRPr kumimoji="1" sz="1300" kern="1200">
        <a:solidFill>
          <a:schemeClr val="bg1"/>
        </a:solidFill>
        <a:latin typeface="HY견고딕" pitchFamily="18" charset="-127"/>
        <a:ea typeface="HY견고딕" pitchFamily="18" charset="-127"/>
        <a:cs typeface="+mn-cs"/>
      </a:defRPr>
    </a:lvl8pPr>
    <a:lvl9pPr marL="3657600" algn="l" defTabSz="914400" rtl="0" eaLnBrk="1" latinLnBrk="1" hangingPunct="1">
      <a:defRPr kumimoji="1" sz="1300" kern="1200">
        <a:solidFill>
          <a:schemeClr val="bg1"/>
        </a:solidFill>
        <a:latin typeface="HY견고딕" pitchFamily="18" charset="-127"/>
        <a:ea typeface="HY견고딕" pitchFamily="18" charset="-127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152437"/>
    <a:srgbClr val="FF0000"/>
    <a:srgbClr val="0066FF"/>
    <a:srgbClr val="9900FF"/>
    <a:srgbClr val="3399FF"/>
    <a:srgbClr val="6C0A3B"/>
    <a:srgbClr val="9966FF"/>
    <a:srgbClr val="66CCFF"/>
    <a:srgbClr val="B2CE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90" autoAdjust="0"/>
    <p:restoredTop sz="85210" autoAdjust="0"/>
  </p:normalViewPr>
  <p:slideViewPr>
    <p:cSldViewPr snapToGrid="0" showGuides="1">
      <p:cViewPr>
        <p:scale>
          <a:sx n="90" d="100"/>
          <a:sy n="90" d="100"/>
        </p:scale>
        <p:origin x="-324" y="-684"/>
      </p:cViewPr>
      <p:guideLst>
        <p:guide orient="horz" pos="614"/>
        <p:guide pos="288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handoutMaster" Target="handoutMasters/handoutMaster1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font" Target="fonts/font3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font" Target="fonts/font1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4.fntdata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" y="1"/>
            <a:ext cx="2949680" cy="4962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299" tIns="46150" rIns="92299" bIns="4615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5929" y="1"/>
            <a:ext cx="2949680" cy="4962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299" tIns="46150" rIns="92299" bIns="4615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972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" y="9441492"/>
            <a:ext cx="2949680" cy="4962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299" tIns="46150" rIns="92299" bIns="4615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972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5929" y="9441492"/>
            <a:ext cx="2949680" cy="4962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299" tIns="46150" rIns="92299" bIns="4615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27EBA5A3-05DA-4589-ADFF-1FEB970C9DB4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5412266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3" y="1"/>
            <a:ext cx="2949680" cy="496247"/>
          </a:xfrm>
          <a:prstGeom prst="rect">
            <a:avLst/>
          </a:prstGeom>
        </p:spPr>
        <p:txBody>
          <a:bodyPr vert="horz" lIns="92299" tIns="46150" rIns="92299" bIns="4615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5929" y="1"/>
            <a:ext cx="2949680" cy="496247"/>
          </a:xfrm>
          <a:prstGeom prst="rect">
            <a:avLst/>
          </a:prstGeom>
        </p:spPr>
        <p:txBody>
          <a:bodyPr vert="horz" lIns="92299" tIns="46150" rIns="92299" bIns="46150" rtlCol="0"/>
          <a:lstStyle>
            <a:lvl1pPr algn="r">
              <a:defRPr sz="1200"/>
            </a:lvl1pPr>
          </a:lstStyle>
          <a:p>
            <a:fld id="{BBA72338-ADF9-4962-9070-A5E7B3301F1D}" type="datetimeFigureOut">
              <a:rPr lang="ko-KR" altLang="en-US" smtClean="0"/>
              <a:pPr/>
              <a:t>2015-06-03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4538"/>
            <a:ext cx="4968875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299" tIns="46150" rIns="92299" bIns="4615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0084" y="4720747"/>
            <a:ext cx="5447034" cy="4472621"/>
          </a:xfrm>
          <a:prstGeom prst="rect">
            <a:avLst/>
          </a:prstGeom>
        </p:spPr>
        <p:txBody>
          <a:bodyPr vert="horz" lIns="92299" tIns="46150" rIns="92299" bIns="4615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3" y="9439890"/>
            <a:ext cx="2949680" cy="497847"/>
          </a:xfrm>
          <a:prstGeom prst="rect">
            <a:avLst/>
          </a:prstGeom>
        </p:spPr>
        <p:txBody>
          <a:bodyPr vert="horz" lIns="92299" tIns="46150" rIns="92299" bIns="4615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5929" y="9439890"/>
            <a:ext cx="2949680" cy="497847"/>
          </a:xfrm>
          <a:prstGeom prst="rect">
            <a:avLst/>
          </a:prstGeom>
        </p:spPr>
        <p:txBody>
          <a:bodyPr vert="horz" lIns="92299" tIns="46150" rIns="92299" bIns="46150" rtlCol="0" anchor="b"/>
          <a:lstStyle>
            <a:lvl1pPr algn="r">
              <a:defRPr sz="1200"/>
            </a:lvl1pPr>
          </a:lstStyle>
          <a:p>
            <a:fld id="{0DB8B847-1F6E-41F0-A9C1-82D0DC5F0BA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507096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9163" y="744538"/>
            <a:ext cx="4970462" cy="3727450"/>
          </a:xfrm>
          <a:ln/>
        </p:spPr>
      </p:sp>
      <p:sp>
        <p:nvSpPr>
          <p:cNvPr id="25603" name="슬라이드 노트 개체 틀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altLang="ko-KR" smtClean="0"/>
          </a:p>
        </p:txBody>
      </p:sp>
      <p:sp>
        <p:nvSpPr>
          <p:cNvPr id="25604" name="슬라이드 번호 개체 틀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58753"/>
            <a:fld id="{904563C4-D316-4265-A8FE-4CD748B02B89}" type="slidenum">
              <a:rPr lang="en-US" altLang="ko-KR" smtClean="0"/>
              <a:pPr defTabSz="958753"/>
              <a:t>1</a:t>
            </a:fld>
            <a:endParaRPr lang="en-US" altLang="ko-KR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B8B847-1F6E-41F0-A9C1-82D0DC5F0BA0}" type="slidenum">
              <a:rPr lang="ko-KR" altLang="en-US" smtClean="0"/>
              <a:pPr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354763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B8B847-1F6E-41F0-A9C1-82D0DC5F0BA0}" type="slidenum">
              <a:rPr lang="ko-KR" altLang="en-US" smtClean="0"/>
              <a:pPr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354763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87" name="Object 15"/>
          <p:cNvGraphicFramePr>
            <a:graphicFrameLocks noChangeAspect="1"/>
          </p:cNvGraphicFramePr>
          <p:nvPr/>
        </p:nvGraphicFramePr>
        <p:xfrm>
          <a:off x="44450" y="2393950"/>
          <a:ext cx="9077325" cy="181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3" name="Image" r:id="rId3" imgW="10209524" imgH="1815873" progId="">
                  <p:embed/>
                </p:oleObj>
              </mc:Choice>
              <mc:Fallback>
                <p:oleObj name="Image" r:id="rId3" imgW="10209524" imgH="1815873" progId="">
                  <p:embed/>
                  <p:pic>
                    <p:nvPicPr>
                      <p:cNvPr id="0" name="Picture 5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450" y="2393950"/>
                        <a:ext cx="9077325" cy="1819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16"/>
          <p:cNvGrpSpPr>
            <a:grpSpLocks/>
          </p:cNvGrpSpPr>
          <p:nvPr/>
        </p:nvGrpSpPr>
        <p:grpSpPr bwMode="auto">
          <a:xfrm>
            <a:off x="34925" y="4292600"/>
            <a:ext cx="9074150" cy="2520950"/>
            <a:chOff x="0" y="2640"/>
            <a:chExt cx="5760" cy="1680"/>
          </a:xfrm>
        </p:grpSpPr>
        <p:sp>
          <p:nvSpPr>
            <p:cNvPr id="3089" name="Rectangle 17"/>
            <p:cNvSpPr>
              <a:spLocks noChangeArrowheads="1"/>
            </p:cNvSpPr>
            <p:nvPr userDrawn="1"/>
          </p:nvSpPr>
          <p:spPr bwMode="gray">
            <a:xfrm>
              <a:off x="0" y="2640"/>
              <a:ext cx="5760" cy="168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3090" name="Rectangle 18"/>
            <p:cNvSpPr>
              <a:spLocks noChangeArrowheads="1"/>
            </p:cNvSpPr>
            <p:nvPr userDrawn="1"/>
          </p:nvSpPr>
          <p:spPr bwMode="gray">
            <a:xfrm>
              <a:off x="0" y="2640"/>
              <a:ext cx="5760" cy="96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shade val="46275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</p:grpSp>
      <p:sp>
        <p:nvSpPr>
          <p:cNvPr id="3091" name="Rectangle 19"/>
          <p:cNvSpPr>
            <a:spLocks noChangeArrowheads="1"/>
          </p:cNvSpPr>
          <p:nvPr/>
        </p:nvSpPr>
        <p:spPr bwMode="gray">
          <a:xfrm>
            <a:off x="34925" y="44450"/>
            <a:ext cx="9074150" cy="2282825"/>
          </a:xfrm>
          <a:prstGeom prst="rect">
            <a:avLst/>
          </a:prstGeom>
          <a:gradFill rotWithShape="0">
            <a:gsLst>
              <a:gs pos="0">
                <a:schemeClr val="tx1"/>
              </a:gs>
              <a:gs pos="100000">
                <a:schemeClr val="tx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grpSp>
        <p:nvGrpSpPr>
          <p:cNvPr id="3" name="Group 20"/>
          <p:cNvGrpSpPr>
            <a:grpSpLocks/>
          </p:cNvGrpSpPr>
          <p:nvPr/>
        </p:nvGrpSpPr>
        <p:grpSpPr bwMode="auto">
          <a:xfrm>
            <a:off x="-4763" y="0"/>
            <a:ext cx="9148763" cy="6856413"/>
            <a:chOff x="-3" y="0"/>
            <a:chExt cx="5763" cy="4319"/>
          </a:xfrm>
        </p:grpSpPr>
        <p:sp>
          <p:nvSpPr>
            <p:cNvPr id="3093" name="AutoShape 21"/>
            <p:cNvSpPr>
              <a:spLocks noChangeArrowheads="1"/>
            </p:cNvSpPr>
            <p:nvPr userDrawn="1"/>
          </p:nvSpPr>
          <p:spPr bwMode="gray">
            <a:xfrm>
              <a:off x="24" y="24"/>
              <a:ext cx="5712" cy="4272"/>
            </a:xfrm>
            <a:prstGeom prst="roundRect">
              <a:avLst>
                <a:gd name="adj" fmla="val 6227"/>
              </a:avLst>
            </a:prstGeom>
            <a:noFill/>
            <a:ln w="762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3094" name="Freeform 22"/>
            <p:cNvSpPr>
              <a:spLocks/>
            </p:cNvSpPr>
            <p:nvPr userDrawn="1"/>
          </p:nvSpPr>
          <p:spPr bwMode="gray">
            <a:xfrm>
              <a:off x="0" y="0"/>
              <a:ext cx="288" cy="288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0" y="384"/>
                </a:cxn>
                <a:cxn ang="0">
                  <a:pos x="96" y="192"/>
                </a:cxn>
                <a:cxn ang="0">
                  <a:pos x="192" y="48"/>
                </a:cxn>
                <a:cxn ang="0">
                  <a:pos x="336" y="0"/>
                </a:cxn>
                <a:cxn ang="0">
                  <a:pos x="0" y="0"/>
                </a:cxn>
              </a:cxnLst>
              <a:rect l="0" t="0" r="r" b="b"/>
              <a:pathLst>
                <a:path w="336" h="384">
                  <a:moveTo>
                    <a:pt x="0" y="48"/>
                  </a:moveTo>
                  <a:lnTo>
                    <a:pt x="0" y="384"/>
                  </a:lnTo>
                  <a:lnTo>
                    <a:pt x="96" y="192"/>
                  </a:lnTo>
                  <a:lnTo>
                    <a:pt x="192" y="48"/>
                  </a:lnTo>
                  <a:lnTo>
                    <a:pt x="336" y="0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095" name="Freeform 23"/>
            <p:cNvSpPr>
              <a:spLocks/>
            </p:cNvSpPr>
            <p:nvPr userDrawn="1"/>
          </p:nvSpPr>
          <p:spPr bwMode="gray">
            <a:xfrm rot="-5408600">
              <a:off x="-50" y="4030"/>
              <a:ext cx="336" cy="242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0" y="384"/>
                </a:cxn>
                <a:cxn ang="0">
                  <a:pos x="96" y="192"/>
                </a:cxn>
                <a:cxn ang="0">
                  <a:pos x="192" y="48"/>
                </a:cxn>
                <a:cxn ang="0">
                  <a:pos x="336" y="0"/>
                </a:cxn>
                <a:cxn ang="0">
                  <a:pos x="0" y="0"/>
                </a:cxn>
              </a:cxnLst>
              <a:rect l="0" t="0" r="r" b="b"/>
              <a:pathLst>
                <a:path w="336" h="384">
                  <a:moveTo>
                    <a:pt x="0" y="48"/>
                  </a:moveTo>
                  <a:lnTo>
                    <a:pt x="0" y="384"/>
                  </a:lnTo>
                  <a:lnTo>
                    <a:pt x="96" y="192"/>
                  </a:lnTo>
                  <a:lnTo>
                    <a:pt x="192" y="48"/>
                  </a:lnTo>
                  <a:lnTo>
                    <a:pt x="336" y="0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096" name="Freeform 24"/>
            <p:cNvSpPr>
              <a:spLocks/>
            </p:cNvSpPr>
            <p:nvPr userDrawn="1"/>
          </p:nvSpPr>
          <p:spPr bwMode="gray">
            <a:xfrm rot="10769190">
              <a:off x="5519" y="4031"/>
              <a:ext cx="232" cy="287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0" y="384"/>
                </a:cxn>
                <a:cxn ang="0">
                  <a:pos x="96" y="192"/>
                </a:cxn>
                <a:cxn ang="0">
                  <a:pos x="192" y="48"/>
                </a:cxn>
                <a:cxn ang="0">
                  <a:pos x="336" y="0"/>
                </a:cxn>
                <a:cxn ang="0">
                  <a:pos x="0" y="0"/>
                </a:cxn>
              </a:cxnLst>
              <a:rect l="0" t="0" r="r" b="b"/>
              <a:pathLst>
                <a:path w="336" h="384">
                  <a:moveTo>
                    <a:pt x="0" y="48"/>
                  </a:moveTo>
                  <a:lnTo>
                    <a:pt x="0" y="384"/>
                  </a:lnTo>
                  <a:lnTo>
                    <a:pt x="96" y="192"/>
                  </a:lnTo>
                  <a:lnTo>
                    <a:pt x="192" y="48"/>
                  </a:lnTo>
                  <a:lnTo>
                    <a:pt x="336" y="0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097" name="Freeform 25"/>
            <p:cNvSpPr>
              <a:spLocks/>
            </p:cNvSpPr>
            <p:nvPr userDrawn="1"/>
          </p:nvSpPr>
          <p:spPr bwMode="gray">
            <a:xfrm rot="5400000">
              <a:off x="5472" y="0"/>
              <a:ext cx="288" cy="288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0" y="384"/>
                </a:cxn>
                <a:cxn ang="0">
                  <a:pos x="96" y="192"/>
                </a:cxn>
                <a:cxn ang="0">
                  <a:pos x="192" y="48"/>
                </a:cxn>
                <a:cxn ang="0">
                  <a:pos x="336" y="0"/>
                </a:cxn>
                <a:cxn ang="0">
                  <a:pos x="0" y="0"/>
                </a:cxn>
              </a:cxnLst>
              <a:rect l="0" t="0" r="r" b="b"/>
              <a:pathLst>
                <a:path w="336" h="384">
                  <a:moveTo>
                    <a:pt x="0" y="48"/>
                  </a:moveTo>
                  <a:lnTo>
                    <a:pt x="0" y="384"/>
                  </a:lnTo>
                  <a:lnTo>
                    <a:pt x="96" y="192"/>
                  </a:lnTo>
                  <a:lnTo>
                    <a:pt x="192" y="48"/>
                  </a:lnTo>
                  <a:lnTo>
                    <a:pt x="336" y="0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ko-KR" altLang="en-US"/>
            </a:p>
          </p:txBody>
        </p:sp>
      </p:grp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ltGray">
          <a:xfrm>
            <a:off x="762000" y="990600"/>
            <a:ext cx="7772400" cy="1066800"/>
          </a:xfrm>
        </p:spPr>
        <p:txBody>
          <a:bodyPr/>
          <a:lstStyle>
            <a:lvl1pPr algn="ctr">
              <a:defRPr sz="44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953000"/>
            <a:ext cx="6400800" cy="533400"/>
          </a:xfrm>
        </p:spPr>
        <p:txBody>
          <a:bodyPr/>
          <a:lstStyle>
            <a:lvl1pPr marL="0" indent="0" algn="ctr">
              <a:buFontTx/>
              <a:buNone/>
              <a:defRPr sz="2800">
                <a:solidFill>
                  <a:schemeClr val="tx2"/>
                </a:solidFill>
              </a:defRPr>
            </a:lvl1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E22D4E55-4F78-499D-B9B4-AEBA87068D27}" type="datetime1">
              <a:rPr lang="ko-KR" altLang="en-US" smtClean="0"/>
              <a:pPr/>
              <a:t>2015-06-03</a:t>
            </a:fld>
            <a:endParaRPr lang="en-US" altLang="ko-KR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E7FE37A8-B648-4029-B291-97D11CF0D3DF}" type="slidenum">
              <a:rPr lang="ko-KR" altLang="en-US"/>
              <a:pPr/>
              <a:t>‹#›</a:t>
            </a:fld>
            <a:endParaRPr lang="en-US" altLang="ko-KR"/>
          </a:p>
        </p:txBody>
      </p:sp>
      <p:grpSp>
        <p:nvGrpSpPr>
          <p:cNvPr id="4" name="Group 26"/>
          <p:cNvGrpSpPr>
            <a:grpSpLocks/>
          </p:cNvGrpSpPr>
          <p:nvPr/>
        </p:nvGrpSpPr>
        <p:grpSpPr bwMode="auto">
          <a:xfrm>
            <a:off x="2482850" y="2895600"/>
            <a:ext cx="2698750" cy="1041400"/>
            <a:chOff x="1610" y="1965"/>
            <a:chExt cx="1700" cy="656"/>
          </a:xfrm>
        </p:grpSpPr>
        <p:pic>
          <p:nvPicPr>
            <p:cNvPr id="3099" name="Picture 27" descr="Untitled-1 copy"/>
            <p:cNvPicPr>
              <a:picLocks noChangeAspect="1" noChangeArrowheads="1"/>
            </p:cNvPicPr>
            <p:nvPr userDrawn="1"/>
          </p:nvPicPr>
          <p:blipFill>
            <a:blip r:embed="rId5" cstate="print"/>
            <a:srcRect/>
            <a:stretch>
              <a:fillRect/>
            </a:stretch>
          </p:blipFill>
          <p:spPr bwMode="gray">
            <a:xfrm>
              <a:off x="2426" y="1965"/>
              <a:ext cx="590" cy="590"/>
            </a:xfrm>
            <a:prstGeom prst="rect">
              <a:avLst/>
            </a:prstGeom>
            <a:noFill/>
          </p:spPr>
        </p:pic>
        <p:pic>
          <p:nvPicPr>
            <p:cNvPr id="3100" name="Picture 28" descr="Untitled-1 copy"/>
            <p:cNvPicPr>
              <a:picLocks noChangeAspect="1" noChangeArrowheads="1"/>
            </p:cNvPicPr>
            <p:nvPr userDrawn="1"/>
          </p:nvPicPr>
          <p:blipFill>
            <a:blip r:embed="rId6" cstate="print"/>
            <a:srcRect/>
            <a:stretch>
              <a:fillRect/>
            </a:stretch>
          </p:blipFill>
          <p:spPr bwMode="gray">
            <a:xfrm>
              <a:off x="3061" y="2372"/>
              <a:ext cx="249" cy="249"/>
            </a:xfrm>
            <a:prstGeom prst="rect">
              <a:avLst/>
            </a:prstGeom>
            <a:noFill/>
          </p:spPr>
        </p:pic>
        <p:pic>
          <p:nvPicPr>
            <p:cNvPr id="3101" name="Picture 29" descr="Untitled-1 copy"/>
            <p:cNvPicPr>
              <a:picLocks noChangeAspect="1" noChangeArrowheads="1"/>
            </p:cNvPicPr>
            <p:nvPr userDrawn="1"/>
          </p:nvPicPr>
          <p:blipFill>
            <a:blip r:embed="rId5" cstate="print"/>
            <a:srcRect/>
            <a:stretch>
              <a:fillRect/>
            </a:stretch>
          </p:blipFill>
          <p:spPr bwMode="gray">
            <a:xfrm>
              <a:off x="1610" y="2237"/>
              <a:ext cx="363" cy="363"/>
            </a:xfrm>
            <a:prstGeom prst="rect">
              <a:avLst/>
            </a:prstGeom>
            <a:noFill/>
          </p:spPr>
        </p:pic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AA90471-AB48-48DF-A690-7B702770AC75}" type="datetime1">
              <a:rPr lang="ko-KR" altLang="en-US" smtClean="0"/>
              <a:pPr/>
              <a:t>2015-06-03</a:t>
            </a:fld>
            <a:endParaRPr lang="en-US" altLang="ko-KR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2EF361-2A87-463E-826B-352550499070}" type="slidenum">
              <a:rPr lang="ko-KR" altLang="en-US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6122987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6122987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805B2D2-927C-4CE9-8E24-A53E048C2586}" type="datetime1">
              <a:rPr lang="ko-KR" altLang="en-US" smtClean="0"/>
              <a:pPr/>
              <a:t>2015-06-03</a:t>
            </a:fld>
            <a:endParaRPr lang="en-US" altLang="ko-KR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B10445-ED85-4EE9-A60E-DDBCCC2998EA}" type="slidenum">
              <a:rPr lang="ko-KR" altLang="en-US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제목 및 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676400" y="274638"/>
            <a:ext cx="6629400" cy="868362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표 개체 틀 2"/>
          <p:cNvSpPr>
            <a:spLocks noGrp="1"/>
          </p:cNvSpPr>
          <p:nvPr>
            <p:ph type="tbl" idx="1"/>
          </p:nvPr>
        </p:nvSpPr>
        <p:spPr>
          <a:xfrm>
            <a:off x="457200" y="1447800"/>
            <a:ext cx="8229600" cy="4949825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477000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fld id="{0ECFBC9C-89D9-44FA-9D44-64D76278C110}" type="datetime1">
              <a:rPr lang="ko-KR" altLang="en-US" smtClean="0"/>
              <a:pPr/>
              <a:t>2015-06-03</a:t>
            </a:fld>
            <a:endParaRPr lang="en-US" altLang="ko-KR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477000"/>
            <a:ext cx="2895600" cy="244475"/>
          </a:xfrm>
        </p:spPr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477000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fld id="{879241F1-5040-417E-9446-AF93624E5936}" type="slidenum">
              <a:rPr lang="ko-KR" altLang="en-US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5391A8-1267-4D5F-BC08-86DDA9C2E87F}" type="datetime1">
              <a:rPr lang="ko-KR" altLang="en-US" smtClean="0"/>
              <a:pPr>
                <a:defRPr/>
              </a:pPr>
              <a:t>2015-06-03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E594B5-A803-4B1B-B394-F535096CF270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4FC8B1-27BF-4AF8-9438-C9BF8A5D5A1A}" type="datetime1">
              <a:rPr lang="ko-KR" altLang="en-US" smtClean="0"/>
              <a:pPr>
                <a:defRPr/>
              </a:pPr>
              <a:t>2015-06-03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07B162-EA06-47F3-9AE3-C8F20493B6F4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6AC95B-EC14-4A72-8CCA-7B2DB0287472}" type="datetime1">
              <a:rPr lang="ko-KR" altLang="en-US" smtClean="0"/>
              <a:pPr>
                <a:defRPr/>
              </a:pPr>
              <a:t>2015-06-03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8293EA-111D-47BB-9864-EE73E0EF938C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980D73-D6E9-4C4D-90E8-BFBC34C99D07}" type="datetime1">
              <a:rPr lang="ko-KR" altLang="en-US" smtClean="0"/>
              <a:pPr>
                <a:defRPr/>
              </a:pPr>
              <a:t>2015-06-03</a:t>
            </a:fld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8ABBEE-4D9D-40DC-8194-B7866EF8B102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AD3B39-08B0-4426-97A5-DDE08541F066}" type="datetime1">
              <a:rPr lang="ko-KR" altLang="en-US" smtClean="0"/>
              <a:pPr>
                <a:defRPr/>
              </a:pPr>
              <a:t>2015-06-03</a:t>
            </a:fld>
            <a:endParaRPr lang="ko-KR" altLang="en-US"/>
          </a:p>
        </p:txBody>
      </p:sp>
      <p:sp>
        <p:nvSpPr>
          <p:cNvPr id="8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9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CA51DB-E84D-43A1-92BA-5EDBC1EADBAF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CB1788-8115-4A2B-93EC-BB3AE609E22A}" type="datetime1">
              <a:rPr lang="ko-KR" altLang="en-US" smtClean="0"/>
              <a:pPr>
                <a:defRPr/>
              </a:pPr>
              <a:t>2015-06-03</a:t>
            </a:fld>
            <a:endParaRPr lang="ko-KR" altLang="en-US"/>
          </a:p>
        </p:txBody>
      </p:sp>
      <p:sp>
        <p:nvSpPr>
          <p:cNvPr id="4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2511B9-6433-426B-BF27-EFD42BE027BF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7A4962-80F4-4A16-83B6-219A66E4070C}" type="datetime1">
              <a:rPr lang="ko-KR" altLang="en-US" smtClean="0"/>
              <a:pPr/>
              <a:t>2015-06-03</a:t>
            </a:fld>
            <a:endParaRPr lang="en-US" altLang="ko-KR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300">
                <a:solidFill>
                  <a:srgbClr val="152437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fld id="{7B870297-4F63-4220-9891-99B7E780F8F1}" type="slidenum">
              <a:rPr lang="ko-KR" altLang="en-US" smtClean="0"/>
              <a:pPr/>
              <a:t>‹#›</a:t>
            </a:fld>
            <a:endParaRPr lang="en-US" altLang="ko-KR" dirty="0" smtClean="0"/>
          </a:p>
          <a:p>
            <a:endParaRPr lang="en-US" altLang="ko-KR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A5E7EE-6AF4-4283-B121-4DB5717E0F8C}" type="datetime1">
              <a:rPr lang="ko-KR" altLang="en-US" smtClean="0"/>
              <a:pPr>
                <a:defRPr/>
              </a:pPr>
              <a:t>2015-06-03</a:t>
            </a:fld>
            <a:endParaRPr lang="ko-KR" altLang="en-US"/>
          </a:p>
        </p:txBody>
      </p:sp>
      <p:sp>
        <p:nvSpPr>
          <p:cNvPr id="3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4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8FDD3E-A9B2-4354-BF07-36AA09596DEE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F0F74E-ED89-444E-B9EB-7A731320A5E8}" type="datetime1">
              <a:rPr lang="ko-KR" altLang="en-US" smtClean="0"/>
              <a:pPr>
                <a:defRPr/>
              </a:pPr>
              <a:t>2015-06-03</a:t>
            </a:fld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7717F0-5257-4B7B-998F-FC3665E80CCD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ko-KR" altLang="en-US" noProof="0" smtClean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71323A-DD54-4F26-82D8-E4D31795FC1F}" type="datetime1">
              <a:rPr lang="ko-KR" altLang="en-US" smtClean="0"/>
              <a:pPr>
                <a:defRPr/>
              </a:pPr>
              <a:t>2015-06-03</a:t>
            </a:fld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189390-2B5A-4845-B74E-B83390A33C20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F74BDD-13A3-4454-A3F5-F07BB0576A94}" type="datetime1">
              <a:rPr lang="ko-KR" altLang="en-US" smtClean="0"/>
              <a:pPr>
                <a:defRPr/>
              </a:pPr>
              <a:t>2015-06-03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A816AC-80A9-44CB-9A2C-78CBE6E8B7A5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E0B2CB-005D-4422-9B9D-FD7FA3AF95D9}" type="datetime1">
              <a:rPr lang="ko-KR" altLang="en-US" smtClean="0"/>
              <a:pPr>
                <a:defRPr/>
              </a:pPr>
              <a:t>2015-06-03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EE3113-86C9-45C5-8A1F-31FB4E0E2889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DAF3A3F-A053-439A-9E28-9BEF542E0472}" type="datetime1">
              <a:rPr lang="ko-KR" altLang="en-US" smtClean="0"/>
              <a:pPr/>
              <a:t>2015-06-03</a:t>
            </a:fld>
            <a:endParaRPr lang="en-US" altLang="ko-KR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4DDB0B-3CB3-4DD8-BA92-B5A5739A4492}" type="slidenum">
              <a:rPr lang="ko-KR" altLang="en-US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447800"/>
            <a:ext cx="4038600" cy="49498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447800"/>
            <a:ext cx="4038600" cy="49498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17F0910-DEB0-40E5-9794-E52F118326F0}" type="datetime1">
              <a:rPr lang="ko-KR" altLang="en-US" smtClean="0"/>
              <a:pPr/>
              <a:t>2015-06-03</a:t>
            </a:fld>
            <a:endParaRPr lang="en-US" altLang="ko-KR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F605BB-FE50-4C7B-AADB-F49220651EA1}" type="slidenum">
              <a:rPr lang="ko-KR" altLang="en-US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04FF639-F375-4A01-8B05-65DB72F5455D}" type="datetime1">
              <a:rPr lang="ko-KR" altLang="en-US" smtClean="0"/>
              <a:pPr/>
              <a:t>2015-06-03</a:t>
            </a:fld>
            <a:endParaRPr lang="en-US" altLang="ko-KR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4FC3FB-9772-4D28-9287-C2493400B53B}" type="slidenum">
              <a:rPr lang="ko-KR" altLang="en-US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46A2E34-F1FD-4D1D-89AD-11E5C94F2700}" type="datetime1">
              <a:rPr lang="ko-KR" altLang="en-US" smtClean="0"/>
              <a:pPr/>
              <a:t>2015-06-03</a:t>
            </a:fld>
            <a:endParaRPr lang="en-US" altLang="ko-KR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2A3245-456F-4B7B-A3B4-67C9D93A85FC}" type="slidenum">
              <a:rPr lang="ko-KR" altLang="en-US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EE60BFE-C82A-412F-AA22-E0AD41D3B3C4}" type="datetime1">
              <a:rPr lang="ko-KR" altLang="en-US" smtClean="0"/>
              <a:pPr/>
              <a:t>2015-06-03</a:t>
            </a:fld>
            <a:endParaRPr lang="en-US" altLang="ko-KR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06E94E-236E-4484-B822-BB2D906C4ECE}" type="slidenum">
              <a:rPr lang="ko-KR" altLang="en-US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864BE7C-0478-4237-B513-6B8F1A5915BB}" type="datetime1">
              <a:rPr lang="ko-KR" altLang="en-US" smtClean="0"/>
              <a:pPr/>
              <a:t>2015-06-03</a:t>
            </a:fld>
            <a:endParaRPr lang="en-US" altLang="ko-KR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A5CF42-74BE-416B-A6EE-453290F04FFB}" type="slidenum">
              <a:rPr lang="ko-KR" altLang="en-US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5D16D05-5924-483F-AAFF-502BF96EF133}" type="datetime1">
              <a:rPr lang="ko-KR" altLang="en-US" smtClean="0"/>
              <a:pPr/>
              <a:t>2015-06-03</a:t>
            </a:fld>
            <a:endParaRPr lang="en-US" altLang="ko-KR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E66739-CB39-4757-A7A2-3A62F7026391}" type="slidenum">
              <a:rPr lang="ko-KR" altLang="en-US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tint val="39216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1"/>
          <p:cNvGrpSpPr>
            <a:grpSpLocks/>
          </p:cNvGrpSpPr>
          <p:nvPr/>
        </p:nvGrpSpPr>
        <p:grpSpPr bwMode="auto">
          <a:xfrm>
            <a:off x="0" y="285750"/>
            <a:ext cx="9156700" cy="911225"/>
            <a:chOff x="-1" y="196"/>
            <a:chExt cx="5768" cy="635"/>
          </a:xfrm>
        </p:grpSpPr>
        <p:sp>
          <p:nvSpPr>
            <p:cNvPr id="1036" name="Rectangle 12"/>
            <p:cNvSpPr>
              <a:spLocks noChangeArrowheads="1"/>
            </p:cNvSpPr>
            <p:nvPr userDrawn="1"/>
          </p:nvSpPr>
          <p:spPr bwMode="gray">
            <a:xfrm>
              <a:off x="1" y="196"/>
              <a:ext cx="5766" cy="63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tx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1037" name="Freeform 13"/>
            <p:cNvSpPr>
              <a:spLocks/>
            </p:cNvSpPr>
            <p:nvPr userDrawn="1"/>
          </p:nvSpPr>
          <p:spPr bwMode="gray">
            <a:xfrm flipH="1" flipV="1">
              <a:off x="2265" y="196"/>
              <a:ext cx="3497" cy="226"/>
            </a:xfrm>
            <a:custGeom>
              <a:avLst/>
              <a:gdLst/>
              <a:ahLst/>
              <a:cxnLst>
                <a:cxn ang="0">
                  <a:pos x="45" y="590"/>
                </a:cxn>
                <a:cxn ang="0">
                  <a:pos x="1497" y="590"/>
                </a:cxn>
                <a:cxn ang="0">
                  <a:pos x="0" y="0"/>
                </a:cxn>
                <a:cxn ang="0">
                  <a:pos x="0" y="590"/>
                </a:cxn>
              </a:cxnLst>
              <a:rect l="0" t="0" r="r" b="b"/>
              <a:pathLst>
                <a:path w="1497" h="590">
                  <a:moveTo>
                    <a:pt x="45" y="590"/>
                  </a:moveTo>
                  <a:lnTo>
                    <a:pt x="1497" y="590"/>
                  </a:lnTo>
                  <a:lnTo>
                    <a:pt x="0" y="0"/>
                  </a:lnTo>
                  <a:lnTo>
                    <a:pt x="0" y="590"/>
                  </a:lnTo>
                </a:path>
              </a:pathLst>
            </a:custGeom>
            <a:gradFill rotWithShape="1">
              <a:gsLst>
                <a:gs pos="0">
                  <a:schemeClr val="tx1"/>
                </a:gs>
                <a:gs pos="100000">
                  <a:schemeClr val="tx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1038" name="Freeform 14"/>
            <p:cNvSpPr>
              <a:spLocks/>
            </p:cNvSpPr>
            <p:nvPr userDrawn="1"/>
          </p:nvSpPr>
          <p:spPr bwMode="gray">
            <a:xfrm>
              <a:off x="-1" y="513"/>
              <a:ext cx="3702" cy="311"/>
            </a:xfrm>
            <a:custGeom>
              <a:avLst/>
              <a:gdLst/>
              <a:ahLst/>
              <a:cxnLst>
                <a:cxn ang="0">
                  <a:pos x="45" y="590"/>
                </a:cxn>
                <a:cxn ang="0">
                  <a:pos x="1497" y="590"/>
                </a:cxn>
                <a:cxn ang="0">
                  <a:pos x="0" y="0"/>
                </a:cxn>
                <a:cxn ang="0">
                  <a:pos x="0" y="590"/>
                </a:cxn>
              </a:cxnLst>
              <a:rect l="0" t="0" r="r" b="b"/>
              <a:pathLst>
                <a:path w="1497" h="590">
                  <a:moveTo>
                    <a:pt x="45" y="590"/>
                  </a:moveTo>
                  <a:lnTo>
                    <a:pt x="1497" y="590"/>
                  </a:lnTo>
                  <a:lnTo>
                    <a:pt x="0" y="0"/>
                  </a:lnTo>
                  <a:lnTo>
                    <a:pt x="0" y="590"/>
                  </a:lnTo>
                </a:path>
              </a:pathLst>
            </a:cu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ko-KR" altLang="en-US"/>
            </a:p>
          </p:txBody>
        </p:sp>
      </p:grpSp>
      <p:sp>
        <p:nvSpPr>
          <p:cNvPr id="1039" name="Rectangle 15"/>
          <p:cNvSpPr>
            <a:spLocks noChangeArrowheads="1"/>
          </p:cNvSpPr>
          <p:nvPr/>
        </p:nvSpPr>
        <p:spPr bwMode="gray">
          <a:xfrm>
            <a:off x="1588" y="0"/>
            <a:ext cx="9144000" cy="241300"/>
          </a:xfrm>
          <a:prstGeom prst="rect">
            <a:avLst/>
          </a:prstGeom>
          <a:gradFill rotWithShape="0">
            <a:gsLst>
              <a:gs pos="0">
                <a:schemeClr val="tx1"/>
              </a:gs>
              <a:gs pos="100000">
                <a:schemeClr val="tx1">
                  <a:gamma/>
                  <a:shade val="46275"/>
                  <a:invGamma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040" name="Rectangle 16"/>
          <p:cNvSpPr>
            <a:spLocks noChangeArrowheads="1"/>
          </p:cNvSpPr>
          <p:nvPr/>
        </p:nvSpPr>
        <p:spPr bwMode="gray">
          <a:xfrm>
            <a:off x="12700" y="1235075"/>
            <a:ext cx="9132888" cy="158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2">
                  <a:gamma/>
                  <a:tint val="0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pic>
        <p:nvPicPr>
          <p:cNvPr id="1041" name="Picture 17" descr="Untitled-1 copy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gray">
          <a:xfrm>
            <a:off x="252413" y="382588"/>
            <a:ext cx="720725" cy="720725"/>
          </a:xfrm>
          <a:prstGeom prst="rect">
            <a:avLst/>
          </a:prstGeom>
          <a:noFill/>
        </p:spPr>
      </p:pic>
      <p:pic>
        <p:nvPicPr>
          <p:cNvPr id="1042" name="Picture 18" descr="Untitled-1 copy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gray">
          <a:xfrm>
            <a:off x="973138" y="765175"/>
            <a:ext cx="358775" cy="358775"/>
          </a:xfrm>
          <a:prstGeom prst="rect">
            <a:avLst/>
          </a:prstGeom>
          <a:noFill/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1676400" y="274638"/>
            <a:ext cx="6629400" cy="868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제목 스타일 편집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447800"/>
            <a:ext cx="8229600" cy="494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77000"/>
            <a:ext cx="2133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ea typeface="굴림" pitchFamily="50" charset="-127"/>
              </a:defRPr>
            </a:lvl1pPr>
          </a:lstStyle>
          <a:p>
            <a:fld id="{65201B2E-A704-48BA-A33E-49B9A9A89631}" type="datetime1">
              <a:rPr lang="ko-KR" altLang="en-US" smtClean="0"/>
              <a:pPr/>
              <a:t>2015-06-03</a:t>
            </a:fld>
            <a:endParaRPr lang="en-US" altLang="ko-KR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77000"/>
            <a:ext cx="2895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a typeface="굴림" pitchFamily="50" charset="-127"/>
              </a:defRPr>
            </a:lvl1pPr>
          </a:lstStyle>
          <a:p>
            <a:endParaRPr lang="en-US" altLang="ko-KR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96330" y="6494252"/>
            <a:ext cx="2133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300">
                <a:solidFill>
                  <a:srgbClr val="152437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fld id="{7C0ECEE5-27E2-466B-97D7-7024B9548C78}" type="slidenum">
              <a:rPr lang="ko-KR" altLang="en-US" smtClean="0"/>
              <a:pPr/>
              <a:t>‹#›</a:t>
            </a:fld>
            <a:endParaRPr lang="en-US" altLang="ko-K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  <p:sldLayoutId id="2147483695" r:id="rId12"/>
    <p:sldLayoutId id="2147483709" r:id="rId13"/>
  </p:sldLayoutIdLst>
  <p:hf hdr="0" ftr="0" dt="0"/>
  <p:txStyles>
    <p:titleStyle>
      <a:lvl1pPr algn="l" rtl="0" fontAlgn="base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제목 개체 틀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제목 스타일 편집</a:t>
            </a:r>
          </a:p>
        </p:txBody>
      </p:sp>
      <p:sp>
        <p:nvSpPr>
          <p:cNvPr id="5123" name="텍스트 개체 틀 2"/>
          <p:cNvSpPr>
            <a:spLocks noGrp="1"/>
          </p:cNvSpPr>
          <p:nvPr>
            <p:ph type="body" idx="1"/>
          </p:nvPr>
        </p:nvSpPr>
        <p:spPr bwMode="auto">
          <a:xfrm>
            <a:off x="457200" y="1600201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851B045-86A7-46FC-8487-BA05A4E97601}" type="datetime1">
              <a:rPr lang="ko-KR" altLang="en-US" smtClean="0"/>
              <a:pPr>
                <a:defRPr/>
              </a:pPr>
              <a:t>2015-06-03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42535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24A2FE53-D6EF-4B02-9FC8-682EE20D979A}" type="slidenum">
              <a:rPr lang="ko-KR" altLang="en-US" smtClean="0"/>
              <a:pPr>
                <a:defRPr/>
              </a:pPr>
              <a:t>‹#›</a:t>
            </a:fld>
            <a:endParaRPr lang="ko-KR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hf hdr="0" ftr="0" dt="0"/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44" descr="발표자료"/>
          <p:cNvPicPr>
            <a:picLocks noChangeAspect="1" noChangeArrowheads="1"/>
          </p:cNvPicPr>
          <p:nvPr/>
        </p:nvPicPr>
        <p:blipFill>
          <a:blip r:embed="rId3" cstate="print"/>
          <a:srcRect l="1837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Text Box 45"/>
          <p:cNvSpPr txBox="1">
            <a:spLocks noChangeArrowheads="1"/>
          </p:cNvSpPr>
          <p:nvPr/>
        </p:nvSpPr>
        <p:spPr bwMode="auto">
          <a:xfrm>
            <a:off x="762000" y="3805241"/>
            <a:ext cx="7682753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atinLnBrk="1"/>
            <a:r>
              <a:rPr lang="ko-KR" altLang="en-US" sz="4000" dirty="0" err="1" smtClean="0">
                <a:solidFill>
                  <a:srgbClr val="FFFF00"/>
                </a:solidFill>
              </a:rPr>
              <a:t>화물운송실적신고제에</a:t>
            </a:r>
            <a:r>
              <a:rPr lang="ko-KR" altLang="en-US" sz="4000" dirty="0" smtClean="0">
                <a:solidFill>
                  <a:srgbClr val="FFFF00"/>
                </a:solidFill>
              </a:rPr>
              <a:t> 대한 설명</a:t>
            </a:r>
            <a:endParaRPr lang="ko-KR" altLang="en-US" sz="4000" dirty="0">
              <a:solidFill>
                <a:srgbClr val="FFFF00"/>
              </a:solidFill>
            </a:endParaRPr>
          </a:p>
        </p:txBody>
      </p:sp>
      <p:sp>
        <p:nvSpPr>
          <p:cNvPr id="4" name="Text Box 45"/>
          <p:cNvSpPr txBox="1">
            <a:spLocks noChangeArrowheads="1"/>
          </p:cNvSpPr>
          <p:nvPr/>
        </p:nvSpPr>
        <p:spPr bwMode="auto">
          <a:xfrm>
            <a:off x="53790" y="3311526"/>
            <a:ext cx="786032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latinLnBrk="1">
              <a:defRPr/>
            </a:pPr>
            <a:r>
              <a:rPr lang="ko-KR" altLang="en-US" sz="2400" spc="-120" dirty="0">
                <a:solidFill>
                  <a:schemeClr val="bg1"/>
                </a:solidFill>
              </a:rPr>
              <a:t>화물운송실적관리시스템</a:t>
            </a:r>
            <a:r>
              <a:rPr lang="en-US" altLang="ko-KR" sz="2400" spc="-120" dirty="0">
                <a:solidFill>
                  <a:schemeClr val="bg1"/>
                </a:solidFill>
              </a:rPr>
              <a:t>(FPIS)</a:t>
            </a:r>
            <a:r>
              <a:rPr lang="ko-KR" altLang="en-US" sz="2400" spc="-120" dirty="0">
                <a:solidFill>
                  <a:schemeClr val="bg1"/>
                </a:solidFill>
              </a:rPr>
              <a:t> </a:t>
            </a:r>
            <a:r>
              <a:rPr lang="ko-KR" altLang="en-US" sz="2400" spc="-120" dirty="0" smtClean="0">
                <a:solidFill>
                  <a:schemeClr val="bg1"/>
                </a:solidFill>
              </a:rPr>
              <a:t>운영관련</a:t>
            </a:r>
            <a:endParaRPr lang="ko-KR" altLang="en-US" sz="2400" spc="-120" dirty="0">
              <a:solidFill>
                <a:schemeClr val="bg1"/>
              </a:solidFill>
            </a:endParaRPr>
          </a:p>
        </p:txBody>
      </p:sp>
      <p:pic>
        <p:nvPicPr>
          <p:cNvPr id="8197" name="Picture 16" descr="9"/>
          <p:cNvPicPr>
            <a:picLocks noChangeAspect="1" noChangeArrowheads="1"/>
          </p:cNvPicPr>
          <p:nvPr/>
        </p:nvPicPr>
        <p:blipFill>
          <a:blip r:embed="rId4" cstate="print"/>
          <a:srcRect t="65741"/>
          <a:stretch>
            <a:fillRect/>
          </a:stretch>
        </p:blipFill>
        <p:spPr bwMode="auto">
          <a:xfrm>
            <a:off x="0" y="4526085"/>
            <a:ext cx="9144000" cy="14702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8" name="그룹 17"/>
          <p:cNvGrpSpPr/>
          <p:nvPr/>
        </p:nvGrpSpPr>
        <p:grpSpPr>
          <a:xfrm>
            <a:off x="6350" y="5810250"/>
            <a:ext cx="9144000" cy="1047750"/>
            <a:chOff x="6350" y="5810250"/>
            <a:chExt cx="9120066" cy="1047750"/>
          </a:xfrm>
        </p:grpSpPr>
        <p:sp>
          <p:nvSpPr>
            <p:cNvPr id="13" name="직사각형 12"/>
            <p:cNvSpPr/>
            <p:nvPr/>
          </p:nvSpPr>
          <p:spPr>
            <a:xfrm>
              <a:off x="6350" y="5978769"/>
              <a:ext cx="5084396" cy="87923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8201" name="그림 11" descr="국토교통부.png"/>
            <p:cNvPicPr>
              <a:picLocks noChangeAspect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023009" y="5810250"/>
              <a:ext cx="1583467" cy="1047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" name="직사각형 14"/>
            <p:cNvSpPr/>
            <p:nvPr/>
          </p:nvSpPr>
          <p:spPr>
            <a:xfrm>
              <a:off x="4042020" y="5978769"/>
              <a:ext cx="5084396" cy="87923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29699" name="Picture 3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010531" y="6066505"/>
              <a:ext cx="1125415" cy="756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9700" name="Picture 4"/>
            <p:cNvPicPr>
              <a:picLocks noChangeAspect="1" noChangeArrowheads="1"/>
            </p:cNvPicPr>
            <p:nvPr/>
          </p:nvPicPr>
          <p:blipFill>
            <a:blip r:embed="rId7" cstate="print"/>
            <a:srcRect l="37402"/>
            <a:stretch>
              <a:fillRect/>
            </a:stretch>
          </p:blipFill>
          <p:spPr bwMode="auto">
            <a:xfrm>
              <a:off x="5787657" y="6453554"/>
              <a:ext cx="1294919" cy="4044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7" name="Picture 4"/>
            <p:cNvPicPr>
              <a:picLocks noChangeAspect="1" noChangeArrowheads="1"/>
            </p:cNvPicPr>
            <p:nvPr/>
          </p:nvPicPr>
          <p:blipFill>
            <a:blip r:embed="rId7" cstate="print"/>
            <a:srcRect r="62314"/>
            <a:stretch>
              <a:fillRect/>
            </a:stretch>
          </p:blipFill>
          <p:spPr bwMode="auto">
            <a:xfrm>
              <a:off x="5957643" y="6034454"/>
              <a:ext cx="779585" cy="4044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8200" name="Text Box 51"/>
          <p:cNvSpPr txBox="1">
            <a:spLocks noChangeArrowheads="1"/>
          </p:cNvSpPr>
          <p:nvPr/>
        </p:nvSpPr>
        <p:spPr bwMode="auto">
          <a:xfrm>
            <a:off x="4155485" y="4714875"/>
            <a:ext cx="82586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atinLnBrk="1"/>
            <a:r>
              <a:rPr lang="en-US" altLang="ko-KR" sz="2000" dirty="0" smtClean="0">
                <a:solidFill>
                  <a:srgbClr val="FFFF00"/>
                </a:solidFill>
              </a:rPr>
              <a:t>2015</a:t>
            </a:r>
            <a:endParaRPr lang="en-US" altLang="ko-KR" sz="2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>
          <a:xfrm>
            <a:off x="388366" y="292608"/>
            <a:ext cx="7688834" cy="868363"/>
          </a:xfrm>
        </p:spPr>
        <p:txBody>
          <a:bodyPr/>
          <a:lstStyle/>
          <a:p>
            <a:r>
              <a:rPr lang="en-US" altLang="ko-KR" sz="3600" dirty="0" smtClean="0">
                <a:solidFill>
                  <a:srgbClr val="FFFF00"/>
                </a:solidFill>
                <a:latin typeface="HY헤드라인M" pitchFamily="18" charset="-127"/>
                <a:ea typeface="HY헤드라인M" pitchFamily="18" charset="-127"/>
              </a:rPr>
              <a:t>IV. </a:t>
            </a:r>
            <a:r>
              <a:rPr lang="ko-KR" altLang="en-US" sz="3600" dirty="0" smtClean="0">
                <a:solidFill>
                  <a:srgbClr val="FFFF00"/>
                </a:solidFill>
                <a:latin typeface="HY헤드라인M" pitchFamily="18" charset="-127"/>
                <a:ea typeface="HY헤드라인M" pitchFamily="18" charset="-127"/>
              </a:rPr>
              <a:t>실적신고 관련 지원 및 기타사항</a:t>
            </a:r>
            <a:endParaRPr lang="en-US" altLang="ko-KR" sz="3600" dirty="0">
              <a:solidFill>
                <a:srgbClr val="FFFF00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pic>
        <p:nvPicPr>
          <p:cNvPr id="44" name="Picture 16" descr="Untitled-1 copy"/>
          <p:cNvPicPr>
            <a:picLocks noChangeAspect="1" noChangeArrowheads="1"/>
          </p:cNvPicPr>
          <p:nvPr/>
        </p:nvPicPr>
        <p:blipFill>
          <a:blip r:embed="rId2" cstate="print"/>
          <a:srcRect l="94098" t="91991"/>
          <a:stretch>
            <a:fillRect/>
          </a:stretch>
        </p:blipFill>
        <p:spPr bwMode="auto">
          <a:xfrm>
            <a:off x="8180832" y="6370701"/>
            <a:ext cx="987552" cy="549275"/>
          </a:xfrm>
          <a:prstGeom prst="rect">
            <a:avLst/>
          </a:prstGeom>
          <a:noFill/>
        </p:spPr>
      </p:pic>
      <p:pic>
        <p:nvPicPr>
          <p:cNvPr id="5" name="Picture 4" descr="2"/>
          <p:cNvPicPr>
            <a:picLocks noChangeAspect="1" noChangeArrowheads="1"/>
          </p:cNvPicPr>
          <p:nvPr/>
        </p:nvPicPr>
        <p:blipFill>
          <a:blip r:embed="rId3" cstate="print"/>
          <a:srcRect t="11667" r="37309" b="78981"/>
          <a:stretch>
            <a:fillRect/>
          </a:stretch>
        </p:blipFill>
        <p:spPr bwMode="auto">
          <a:xfrm>
            <a:off x="0" y="1324392"/>
            <a:ext cx="9144000" cy="648072"/>
          </a:xfrm>
          <a:prstGeom prst="rect">
            <a:avLst/>
          </a:prstGeom>
          <a:noFill/>
        </p:spPr>
      </p:pic>
      <p:pic>
        <p:nvPicPr>
          <p:cNvPr id="6" name="Picture 19" descr="8"/>
          <p:cNvPicPr>
            <a:picLocks noChangeAspect="1" noChangeArrowheads="1"/>
          </p:cNvPicPr>
          <p:nvPr/>
        </p:nvPicPr>
        <p:blipFill>
          <a:blip r:embed="rId4" cstate="print"/>
          <a:srcRect l="27205" t="77060" r="57709" b="3726"/>
          <a:stretch>
            <a:fillRect/>
          </a:stretch>
        </p:blipFill>
        <p:spPr bwMode="auto">
          <a:xfrm>
            <a:off x="141792" y="1410504"/>
            <a:ext cx="288032" cy="275106"/>
          </a:xfrm>
          <a:prstGeom prst="rect">
            <a:avLst/>
          </a:prstGeom>
          <a:noFill/>
        </p:spPr>
      </p:pic>
      <p:sp>
        <p:nvSpPr>
          <p:cNvPr id="7" name="TextBox 1"/>
          <p:cNvSpPr txBox="1">
            <a:spLocks noChangeArrowheads="1"/>
          </p:cNvSpPr>
          <p:nvPr/>
        </p:nvSpPr>
        <p:spPr bwMode="auto">
          <a:xfrm>
            <a:off x="428466" y="1298965"/>
            <a:ext cx="721591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4BACC6">
                    <a:lumMod val="75000"/>
                  </a:srgbClr>
                </a:solidFill>
                <a:effectLst/>
                <a:uLnTx/>
                <a:uFillTx/>
                <a:latin typeface="HY견고딕" pitchFamily="18" charset="-127"/>
                <a:ea typeface="HY견고딕" pitchFamily="18" charset="-127"/>
              </a:rPr>
              <a:t>실적신고지원 </a:t>
            </a:r>
            <a:r>
              <a:rPr kumimoji="0" lang="ko-KR" altLang="en-US" sz="24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4BACC6">
                    <a:lumMod val="75000"/>
                  </a:srgbClr>
                </a:solidFill>
                <a:effectLst/>
                <a:uLnTx/>
                <a:uFillTx/>
                <a:latin typeface="HY견고딕" pitchFamily="18" charset="-127"/>
                <a:ea typeface="HY견고딕" pitchFamily="18" charset="-127"/>
              </a:rPr>
              <a:t>콜센터</a:t>
            </a:r>
            <a:r>
              <a:rPr kumimoji="0" lang="ko-KR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4BACC6">
                    <a:lumMod val="75000"/>
                  </a:srgbClr>
                </a:solidFill>
                <a:effectLst/>
                <a:uLnTx/>
                <a:uFillTx/>
                <a:latin typeface="HY견고딕" pitchFamily="18" charset="-127"/>
                <a:ea typeface="HY견고딕" pitchFamily="18" charset="-127"/>
              </a:rPr>
              <a:t> 운영</a:t>
            </a:r>
            <a:endParaRPr kumimoji="0" lang="ko-KR" altLang="en-US" sz="2400" b="0" i="0" u="none" strike="noStrike" kern="0" cap="none" spc="0" normalizeH="0" baseline="0" noProof="0" dirty="0">
              <a:ln>
                <a:noFill/>
              </a:ln>
              <a:solidFill>
                <a:srgbClr val="4BACC6">
                  <a:lumMod val="75000"/>
                </a:srgbClr>
              </a:solidFill>
              <a:effectLst/>
              <a:uLnTx/>
              <a:uFillTx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6" name="직사각형 15"/>
          <p:cNvSpPr/>
          <p:nvPr/>
        </p:nvSpPr>
        <p:spPr bwMode="auto">
          <a:xfrm>
            <a:off x="6401707" y="5137604"/>
            <a:ext cx="2119086" cy="566057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bg2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" name="Text Box 36"/>
          <p:cNvSpPr txBox="1">
            <a:spLocks noChangeArrowheads="1"/>
          </p:cNvSpPr>
          <p:nvPr/>
        </p:nvSpPr>
        <p:spPr bwMode="auto">
          <a:xfrm>
            <a:off x="465122" y="2730413"/>
            <a:ext cx="8266128" cy="3293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lnSpc>
                <a:spcPct val="200000"/>
              </a:lnSpc>
              <a:buFont typeface="Wingdings" pitchFamily="2" charset="2"/>
              <a:buChar char="Ø"/>
            </a:pPr>
            <a:r>
              <a:rPr lang="en-US" altLang="ko-KR" sz="1400" b="1" dirty="0" smtClean="0">
                <a:solidFill>
                  <a:srgbClr val="152437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600" b="1" dirty="0" err="1" smtClean="0">
                <a:solidFill>
                  <a:srgbClr val="152437"/>
                </a:solidFill>
                <a:latin typeface="맑은 고딕" pitchFamily="50" charset="-127"/>
                <a:ea typeface="맑은 고딕" pitchFamily="50" charset="-127"/>
              </a:rPr>
              <a:t>콜센터</a:t>
            </a:r>
            <a:r>
              <a:rPr lang="ko-KR" altLang="en-US" sz="1600" b="1" dirty="0" smtClean="0">
                <a:solidFill>
                  <a:srgbClr val="152437"/>
                </a:solidFill>
                <a:latin typeface="맑은 고딕" pitchFamily="50" charset="-127"/>
                <a:ea typeface="맑은 고딕" pitchFamily="50" charset="-127"/>
              </a:rPr>
              <a:t> 설치</a:t>
            </a:r>
            <a:r>
              <a:rPr lang="en-US" altLang="ko-KR" sz="1600" b="1" dirty="0" smtClean="0">
                <a:solidFill>
                  <a:srgbClr val="152437"/>
                </a:solidFill>
                <a:latin typeface="맑은 고딕" pitchFamily="50" charset="-127"/>
                <a:ea typeface="맑은 고딕" pitchFamily="50" charset="-127"/>
              </a:rPr>
              <a:t>/</a:t>
            </a:r>
            <a:r>
              <a:rPr lang="ko-KR" altLang="en-US" sz="1600" b="1" dirty="0" smtClean="0">
                <a:solidFill>
                  <a:srgbClr val="152437"/>
                </a:solidFill>
                <a:latin typeface="맑은 고딕" pitchFamily="50" charset="-127"/>
                <a:ea typeface="맑은 고딕" pitchFamily="50" charset="-127"/>
              </a:rPr>
              <a:t>운영 중</a:t>
            </a:r>
            <a:endParaRPr lang="en-US" altLang="ko-KR" sz="1400" b="1" dirty="0" smtClean="0">
              <a:solidFill>
                <a:srgbClr val="152437"/>
              </a:solidFill>
              <a:latin typeface="맑은 고딕" pitchFamily="50" charset="-127"/>
              <a:ea typeface="맑은 고딕" pitchFamily="50" charset="-127"/>
            </a:endParaRPr>
          </a:p>
          <a:p>
            <a:pPr algn="l">
              <a:lnSpc>
                <a:spcPct val="200000"/>
              </a:lnSpc>
            </a:pPr>
            <a:r>
              <a:rPr lang="en-US" altLang="ko-KR" sz="1400" dirty="0" smtClean="0">
                <a:solidFill>
                  <a:srgbClr val="152437"/>
                </a:solidFill>
                <a:latin typeface="맑은 고딕" pitchFamily="50" charset="-127"/>
                <a:ea typeface="맑은 고딕" pitchFamily="50" charset="-127"/>
              </a:rPr>
              <a:t>   - FPIS </a:t>
            </a:r>
            <a:r>
              <a:rPr lang="ko-KR" altLang="en-US" sz="1400" dirty="0" err="1" smtClean="0">
                <a:solidFill>
                  <a:srgbClr val="152437"/>
                </a:solidFill>
                <a:latin typeface="맑은 고딕" pitchFamily="50" charset="-127"/>
                <a:ea typeface="맑은 고딕" pitchFamily="50" charset="-127"/>
              </a:rPr>
              <a:t>콜센터</a:t>
            </a:r>
            <a:r>
              <a:rPr lang="ko-KR" altLang="en-US" sz="1400" dirty="0" smtClean="0">
                <a:solidFill>
                  <a:srgbClr val="152437"/>
                </a:solidFill>
                <a:latin typeface="맑은 고딕" pitchFamily="50" charset="-127"/>
                <a:ea typeface="맑은 고딕" pitchFamily="50" charset="-127"/>
              </a:rPr>
              <a:t> 전담인력 배치</a:t>
            </a:r>
            <a:endParaRPr lang="en-US" altLang="ko-KR" sz="1400" dirty="0" smtClean="0">
              <a:solidFill>
                <a:srgbClr val="152437"/>
              </a:solidFill>
              <a:latin typeface="맑은 고딕" pitchFamily="50" charset="-127"/>
              <a:ea typeface="맑은 고딕" pitchFamily="50" charset="-127"/>
            </a:endParaRPr>
          </a:p>
          <a:p>
            <a:pPr algn="l">
              <a:lnSpc>
                <a:spcPct val="200000"/>
              </a:lnSpc>
            </a:pPr>
            <a:r>
              <a:rPr lang="en-US" altLang="ko-KR" sz="1400" dirty="0" smtClean="0">
                <a:solidFill>
                  <a:srgbClr val="152437"/>
                </a:solidFill>
                <a:latin typeface="맑은 고딕" pitchFamily="50" charset="-127"/>
                <a:ea typeface="맑은 고딕" pitchFamily="50" charset="-127"/>
              </a:rPr>
              <a:t>   - </a:t>
            </a:r>
            <a:r>
              <a:rPr lang="ko-KR" altLang="en-US" sz="1400" dirty="0" smtClean="0">
                <a:solidFill>
                  <a:srgbClr val="152437"/>
                </a:solidFill>
                <a:latin typeface="맑은 고딕" pitchFamily="50" charset="-127"/>
                <a:ea typeface="맑은 고딕" pitchFamily="50" charset="-127"/>
              </a:rPr>
              <a:t>문의사항접수를 위한 전용회선 개설</a:t>
            </a:r>
            <a:r>
              <a:rPr lang="en-US" altLang="ko-KR" sz="1600" b="1" dirty="0" smtClean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(1899-2793)</a:t>
            </a:r>
            <a:endParaRPr lang="en-US" altLang="ko-KR" sz="1400" b="1" dirty="0" smtClean="0">
              <a:solidFill>
                <a:srgbClr val="FF0000"/>
              </a:solidFill>
              <a:latin typeface="맑은 고딕" pitchFamily="50" charset="-127"/>
              <a:ea typeface="맑은 고딕" pitchFamily="50" charset="-127"/>
            </a:endParaRPr>
          </a:p>
          <a:p>
            <a:pPr algn="l">
              <a:lnSpc>
                <a:spcPct val="200000"/>
              </a:lnSpc>
            </a:pPr>
            <a:r>
              <a:rPr lang="ko-KR" altLang="en-US" sz="1400" b="1" dirty="0" smtClean="0">
                <a:solidFill>
                  <a:schemeClr val="tx2"/>
                </a:solidFill>
                <a:latin typeface="맑은 고딕" pitchFamily="50" charset="-127"/>
                <a:ea typeface="맑은 고딕" pitchFamily="50" charset="-127"/>
              </a:rPr>
              <a:t>     → </a:t>
            </a:r>
            <a:r>
              <a:rPr lang="en-US" altLang="ko-KR" sz="1400" b="1" dirty="0" smtClean="0">
                <a:solidFill>
                  <a:schemeClr val="tx2"/>
                </a:solidFill>
                <a:latin typeface="맑은 고딕" pitchFamily="50" charset="-127"/>
                <a:ea typeface="맑은 고딕" pitchFamily="50" charset="-127"/>
              </a:rPr>
              <a:t>’13</a:t>
            </a:r>
            <a:r>
              <a:rPr lang="ko-KR" altLang="en-US" sz="1400" b="1" dirty="0" smtClean="0">
                <a:solidFill>
                  <a:schemeClr val="tx2"/>
                </a:solidFill>
                <a:latin typeface="맑은 고딕" pitchFamily="50" charset="-127"/>
                <a:ea typeface="맑은 고딕" pitchFamily="50" charset="-127"/>
              </a:rPr>
              <a:t>년 </a:t>
            </a:r>
            <a:r>
              <a:rPr lang="en-US" altLang="ko-KR" sz="1400" b="1" dirty="0" smtClean="0">
                <a:solidFill>
                  <a:schemeClr val="tx2"/>
                </a:solidFill>
                <a:latin typeface="맑은 고딕" pitchFamily="50" charset="-127"/>
                <a:ea typeface="맑은 고딕" pitchFamily="50" charset="-127"/>
              </a:rPr>
              <a:t>7</a:t>
            </a:r>
            <a:r>
              <a:rPr lang="ko-KR" altLang="en-US" sz="1400" b="1" dirty="0" smtClean="0">
                <a:solidFill>
                  <a:schemeClr val="tx2"/>
                </a:solidFill>
                <a:latin typeface="맑은 고딕" pitchFamily="50" charset="-127"/>
                <a:ea typeface="맑은 고딕" pitchFamily="50" charset="-127"/>
              </a:rPr>
              <a:t>월부터 운영 중</a:t>
            </a:r>
            <a:endParaRPr lang="en-US" altLang="ko-KR" sz="1400" dirty="0" smtClean="0">
              <a:solidFill>
                <a:srgbClr val="152437"/>
              </a:solidFill>
              <a:latin typeface="맑은 고딕" pitchFamily="50" charset="-127"/>
              <a:ea typeface="맑은 고딕" pitchFamily="50" charset="-127"/>
            </a:endParaRPr>
          </a:p>
          <a:p>
            <a:pPr algn="l">
              <a:lnSpc>
                <a:spcPct val="200000"/>
              </a:lnSpc>
              <a:buFont typeface="Wingdings" pitchFamily="2" charset="2"/>
              <a:buChar char="Ø"/>
            </a:pPr>
            <a:r>
              <a:rPr lang="en-US" altLang="ko-KR" sz="1400" b="1" dirty="0" smtClean="0">
                <a:solidFill>
                  <a:srgbClr val="152437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600" b="1" dirty="0" smtClean="0">
                <a:solidFill>
                  <a:srgbClr val="152437"/>
                </a:solidFill>
                <a:latin typeface="맑은 고딕" pitchFamily="50" charset="-127"/>
                <a:ea typeface="맑은 고딕" pitchFamily="50" charset="-127"/>
              </a:rPr>
              <a:t>민원접수 채널</a:t>
            </a:r>
            <a:endParaRPr lang="en-US" altLang="ko-KR" sz="1400" b="1" dirty="0" smtClean="0">
              <a:solidFill>
                <a:srgbClr val="152437"/>
              </a:solidFill>
              <a:latin typeface="맑은 고딕" pitchFamily="50" charset="-127"/>
              <a:ea typeface="맑은 고딕" pitchFamily="50" charset="-127"/>
            </a:endParaRPr>
          </a:p>
          <a:p>
            <a:pPr algn="l">
              <a:lnSpc>
                <a:spcPct val="200000"/>
              </a:lnSpc>
            </a:pPr>
            <a:r>
              <a:rPr lang="en-US" altLang="ko-KR" sz="1400" b="1" dirty="0" smtClean="0">
                <a:solidFill>
                  <a:srgbClr val="152437"/>
                </a:solidFill>
                <a:latin typeface="맑은 고딕" pitchFamily="50" charset="-127"/>
                <a:ea typeface="맑은 고딕" pitchFamily="50" charset="-127"/>
              </a:rPr>
              <a:t>   - </a:t>
            </a:r>
            <a:r>
              <a:rPr lang="ko-KR" altLang="en-US" sz="1400" b="1" dirty="0" smtClean="0">
                <a:solidFill>
                  <a:srgbClr val="152437"/>
                </a:solidFill>
                <a:latin typeface="맑은 고딕" pitchFamily="50" charset="-127"/>
                <a:ea typeface="맑은 고딕" pitchFamily="50" charset="-127"/>
              </a:rPr>
              <a:t>문의 채널 </a:t>
            </a:r>
            <a:r>
              <a:rPr lang="en-US" altLang="ko-KR" sz="1400" b="1" dirty="0" smtClean="0">
                <a:solidFill>
                  <a:srgbClr val="152437"/>
                </a:solidFill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ko-KR" altLang="en-US" sz="1400" b="1" dirty="0" err="1" smtClean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콜센터</a:t>
            </a:r>
            <a:r>
              <a:rPr lang="ko-KR" altLang="en-US" sz="1400" b="1" dirty="0" smtClean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 접수</a:t>
            </a:r>
            <a:r>
              <a:rPr lang="en-US" altLang="ko-KR" sz="1400" b="1" dirty="0" smtClean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, FPIS </a:t>
            </a:r>
            <a:r>
              <a:rPr lang="ko-KR" altLang="en-US" sz="1400" b="1" dirty="0" smtClean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홈페이지 접수</a:t>
            </a:r>
            <a:r>
              <a:rPr lang="en-US" altLang="ko-KR" sz="1400" b="1" dirty="0" smtClean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400" b="1" dirty="0" smtClean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교육현장 접수</a:t>
            </a:r>
            <a:endParaRPr lang="en-US" altLang="ko-KR" sz="1400" b="1" dirty="0" smtClean="0">
              <a:solidFill>
                <a:srgbClr val="FF0000"/>
              </a:solidFill>
              <a:latin typeface="맑은 고딕" pitchFamily="50" charset="-127"/>
              <a:ea typeface="맑은 고딕" pitchFamily="50" charset="-127"/>
            </a:endParaRPr>
          </a:p>
          <a:p>
            <a:pPr algn="l">
              <a:lnSpc>
                <a:spcPct val="200000"/>
              </a:lnSpc>
            </a:pPr>
            <a:r>
              <a:rPr lang="ko-KR" altLang="en-US" sz="1400" b="1" dirty="0" smtClean="0">
                <a:solidFill>
                  <a:schemeClr val="tx2"/>
                </a:solidFill>
                <a:latin typeface="맑은 고딕" pitchFamily="50" charset="-127"/>
                <a:ea typeface="맑은 고딕" pitchFamily="50" charset="-127"/>
              </a:rPr>
              <a:t>      → </a:t>
            </a:r>
            <a:r>
              <a:rPr lang="en-US" altLang="ko-KR" sz="1400" b="1" dirty="0" smtClean="0">
                <a:solidFill>
                  <a:schemeClr val="tx2"/>
                </a:solidFill>
                <a:latin typeface="맑은 고딕" pitchFamily="50" charset="-127"/>
                <a:ea typeface="맑은 고딕" pitchFamily="50" charset="-127"/>
              </a:rPr>
              <a:t>FPIS</a:t>
            </a:r>
            <a:r>
              <a:rPr lang="ko-KR" altLang="en-US" sz="1400" b="1" dirty="0" smtClean="0">
                <a:solidFill>
                  <a:schemeClr val="tx2"/>
                </a:solidFill>
                <a:latin typeface="맑은 고딕" pitchFamily="50" charset="-127"/>
                <a:ea typeface="맑은 고딕" pitchFamily="50" charset="-127"/>
              </a:rPr>
              <a:t>를 통한 실적신고가 원활히 진행될 수 있도록 지원</a:t>
            </a:r>
            <a:endParaRPr lang="en-US" altLang="ko-KR" sz="1400" b="1" dirty="0" smtClean="0">
              <a:solidFill>
                <a:srgbClr val="152437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2" name="직사각형 21"/>
          <p:cNvSpPr/>
          <p:nvPr/>
        </p:nvSpPr>
        <p:spPr bwMode="auto">
          <a:xfrm>
            <a:off x="374142" y="2549779"/>
            <a:ext cx="8369808" cy="3511296"/>
          </a:xfrm>
          <a:prstGeom prst="rect">
            <a:avLst/>
          </a:prstGeom>
          <a:noFill/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3" name="모서리가 둥근 직사각형 22"/>
          <p:cNvSpPr/>
          <p:nvPr/>
        </p:nvSpPr>
        <p:spPr bwMode="auto">
          <a:xfrm>
            <a:off x="372525" y="2227077"/>
            <a:ext cx="2932649" cy="432048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180975" marR="0" lvl="0" indent="-180975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민원 및 문의사항 대응방안</a:t>
            </a:r>
            <a:endParaRPr kumimoji="0" lang="ko-KR" altLang="en-US" sz="16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27" name="오른쪽 화살표 26"/>
          <p:cNvSpPr/>
          <p:nvPr/>
        </p:nvSpPr>
        <p:spPr bwMode="auto">
          <a:xfrm>
            <a:off x="6002926" y="5271861"/>
            <a:ext cx="233680" cy="357124"/>
          </a:xfrm>
          <a:prstGeom prst="rightArrow">
            <a:avLst/>
          </a:prstGeom>
          <a:gradFill rotWithShape="0">
            <a:gsLst>
              <a:gs pos="0">
                <a:srgbClr val="3399FF"/>
              </a:gs>
              <a:gs pos="100000">
                <a:srgbClr val="00009A"/>
              </a:gs>
            </a:gsLst>
            <a:lin ang="2700000" scaled="1"/>
          </a:gradFill>
          <a:ln w="28575" cap="flat" cmpd="sng" algn="ctr">
            <a:solidFill>
              <a:srgbClr val="3636B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430736" y="5259858"/>
            <a:ext cx="21034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b="1" dirty="0" err="1" smtClean="0">
                <a:solidFill>
                  <a:schemeClr val="tx2"/>
                </a:solidFill>
                <a:latin typeface="맑은 고딕" pitchFamily="50" charset="-127"/>
                <a:ea typeface="맑은 고딕" pitchFamily="50" charset="-127"/>
              </a:rPr>
              <a:t>민원사항별</a:t>
            </a:r>
            <a:r>
              <a:rPr lang="ko-KR" altLang="en-US" sz="1600" b="1" dirty="0" smtClean="0">
                <a:solidFill>
                  <a:schemeClr val="tx2"/>
                </a:solidFill>
                <a:latin typeface="맑은 고딕" pitchFamily="50" charset="-127"/>
                <a:ea typeface="맑은 고딕" pitchFamily="50" charset="-127"/>
              </a:rPr>
              <a:t> 신속대응</a:t>
            </a:r>
            <a:endParaRPr lang="ko-KR" altLang="en-US" sz="1600" b="1" dirty="0">
              <a:solidFill>
                <a:schemeClr val="tx2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9" name="직사각형 28"/>
          <p:cNvSpPr/>
          <p:nvPr/>
        </p:nvSpPr>
        <p:spPr bwMode="auto">
          <a:xfrm>
            <a:off x="6417580" y="3243530"/>
            <a:ext cx="2088245" cy="878074"/>
          </a:xfrm>
          <a:prstGeom prst="rect">
            <a:avLst/>
          </a:prstGeom>
          <a:solidFill>
            <a:schemeClr val="bg1"/>
          </a:solidFill>
          <a:ln w="28575" cap="flat" cmpd="sng" algn="ctr">
            <a:solidFill>
              <a:schemeClr val="bg2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0" name="오른쪽 화살표 29"/>
          <p:cNvSpPr/>
          <p:nvPr/>
        </p:nvSpPr>
        <p:spPr bwMode="auto">
          <a:xfrm>
            <a:off x="6018799" y="3537441"/>
            <a:ext cx="233680" cy="357124"/>
          </a:xfrm>
          <a:prstGeom prst="rightArrow">
            <a:avLst/>
          </a:prstGeom>
          <a:gradFill rotWithShape="0">
            <a:gsLst>
              <a:gs pos="0">
                <a:srgbClr val="3399FF"/>
              </a:gs>
              <a:gs pos="100000">
                <a:srgbClr val="00009A"/>
              </a:gs>
            </a:gsLst>
            <a:lin ang="2700000" scaled="1"/>
          </a:gradFill>
          <a:ln w="28575" cap="flat" cmpd="sng" algn="ctr">
            <a:solidFill>
              <a:srgbClr val="3636B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448843" y="3363550"/>
            <a:ext cx="21034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b="1" dirty="0" err="1" smtClean="0">
                <a:solidFill>
                  <a:schemeClr val="tx2"/>
                </a:solidFill>
                <a:latin typeface="맑은 고딕" pitchFamily="50" charset="-127"/>
                <a:ea typeface="맑은 고딕" pitchFamily="50" charset="-127"/>
              </a:rPr>
              <a:t>콜센터와</a:t>
            </a:r>
            <a:endParaRPr lang="en-US" altLang="ko-KR" sz="1600" b="1" dirty="0" smtClean="0">
              <a:solidFill>
                <a:schemeClr val="tx2"/>
              </a:solidFill>
              <a:latin typeface="맑은 고딕" pitchFamily="50" charset="-127"/>
              <a:ea typeface="맑은 고딕" pitchFamily="50" charset="-127"/>
            </a:endParaRPr>
          </a:p>
          <a:p>
            <a:r>
              <a:rPr lang="ko-KR" altLang="en-US" sz="1600" b="1" dirty="0" smtClean="0">
                <a:solidFill>
                  <a:schemeClr val="tx2"/>
                </a:solidFill>
                <a:latin typeface="맑은 고딕" pitchFamily="50" charset="-127"/>
                <a:ea typeface="맑은 고딕" pitchFamily="50" charset="-127"/>
              </a:rPr>
              <a:t>사업단에서 공동대응</a:t>
            </a:r>
            <a:endParaRPr lang="en-US" altLang="ko-KR" sz="1600" b="1" dirty="0" smtClean="0">
              <a:solidFill>
                <a:schemeClr val="tx2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>
          <a:xfrm>
            <a:off x="6734346" y="6511504"/>
            <a:ext cx="2133600" cy="244475"/>
          </a:xfrm>
        </p:spPr>
        <p:txBody>
          <a:bodyPr/>
          <a:lstStyle/>
          <a:p>
            <a:fld id="{7B870297-4F63-4220-9891-99B7E780F8F1}" type="slidenum">
              <a:rPr lang="ko-KR" altLang="en-US" smtClean="0"/>
              <a:pPr/>
              <a:t>10</a:t>
            </a:fld>
            <a:endParaRPr lang="en-US" altLang="ko-K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그림 13" descr="back_0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80000" cy="6885000"/>
          </a:xfrm>
          <a:prstGeom prst="rect">
            <a:avLst/>
          </a:prstGeom>
        </p:spPr>
      </p:pic>
      <p:pic>
        <p:nvPicPr>
          <p:cNvPr id="13" name="그림 12" descr="구름과해_05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2898648"/>
          </a:xfrm>
          <a:prstGeom prst="rect">
            <a:avLst/>
          </a:prstGeom>
        </p:spPr>
      </p:pic>
      <p:pic>
        <p:nvPicPr>
          <p:cNvPr id="15" name="그림 14" descr="나무1_0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4645147"/>
            <a:ext cx="4014224" cy="2212853"/>
          </a:xfrm>
          <a:prstGeom prst="rect">
            <a:avLst/>
          </a:prstGeom>
        </p:spPr>
      </p:pic>
      <p:pic>
        <p:nvPicPr>
          <p:cNvPr id="16" name="그림 15" descr="나무2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129776" y="4645147"/>
            <a:ext cx="4014224" cy="2212853"/>
          </a:xfrm>
          <a:prstGeom prst="rect">
            <a:avLst/>
          </a:prstGeom>
        </p:spPr>
      </p:pic>
      <p:pic>
        <p:nvPicPr>
          <p:cNvPr id="17" name="그림 16" descr="지구본_05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792218" y="704082"/>
            <a:ext cx="5559563" cy="5449835"/>
          </a:xfrm>
          <a:prstGeom prst="rect">
            <a:avLst/>
          </a:prstGeom>
        </p:spPr>
      </p:pic>
      <p:pic>
        <p:nvPicPr>
          <p:cNvPr id="18" name="그림 17" descr="천사티비1_05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214678" y="2071678"/>
            <a:ext cx="905258" cy="896114"/>
          </a:xfrm>
          <a:prstGeom prst="rect">
            <a:avLst/>
          </a:prstGeom>
        </p:spPr>
      </p:pic>
      <p:pic>
        <p:nvPicPr>
          <p:cNvPr id="19" name="그림 18" descr="천사티비2_05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000628" y="4071942"/>
            <a:ext cx="758954" cy="685801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3357550" y="2981323"/>
            <a:ext cx="223009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6600" dirty="0" smtClean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Q&amp;A</a:t>
            </a:r>
            <a:endParaRPr lang="ko-KR" altLang="en-US" sz="6600" dirty="0">
              <a:solidFill>
                <a:prstClr val="black"/>
              </a:solidFill>
              <a:latin typeface="HY견고딕" pitchFamily="18" charset="-127"/>
              <a:ea typeface="HY견고딕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>
          <a:xfrm>
            <a:off x="388365" y="292608"/>
            <a:ext cx="8660743" cy="868363"/>
          </a:xfrm>
        </p:spPr>
        <p:txBody>
          <a:bodyPr/>
          <a:lstStyle/>
          <a:p>
            <a:r>
              <a:rPr lang="ko-KR" altLang="en-US" sz="3600" dirty="0" smtClean="0">
                <a:solidFill>
                  <a:srgbClr val="FFFF00"/>
                </a:solidFill>
                <a:latin typeface="HY헤드라인M" pitchFamily="18" charset="-127"/>
                <a:ea typeface="HY헤드라인M" pitchFamily="18" charset="-127"/>
              </a:rPr>
              <a:t>기타 관련 화물운송시장 선진화 제도</a:t>
            </a:r>
            <a:endParaRPr lang="en-US" altLang="ko-KR" sz="3600" dirty="0">
              <a:solidFill>
                <a:srgbClr val="FFFF00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pic>
        <p:nvPicPr>
          <p:cNvPr id="44" name="Picture 16" descr="Untitled-1 copy"/>
          <p:cNvPicPr>
            <a:picLocks noChangeAspect="1" noChangeArrowheads="1"/>
          </p:cNvPicPr>
          <p:nvPr/>
        </p:nvPicPr>
        <p:blipFill>
          <a:blip r:embed="rId2" cstate="print"/>
          <a:srcRect l="94098" t="91991"/>
          <a:stretch>
            <a:fillRect/>
          </a:stretch>
        </p:blipFill>
        <p:spPr bwMode="auto">
          <a:xfrm>
            <a:off x="8180832" y="6370701"/>
            <a:ext cx="987552" cy="549275"/>
          </a:xfrm>
          <a:prstGeom prst="rect">
            <a:avLst/>
          </a:prstGeom>
          <a:noFill/>
        </p:spPr>
      </p:pic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>
          <a:xfrm>
            <a:off x="6698856" y="6517460"/>
            <a:ext cx="2133600" cy="244475"/>
          </a:xfrm>
        </p:spPr>
        <p:txBody>
          <a:bodyPr/>
          <a:lstStyle/>
          <a:p>
            <a:fld id="{7B870297-4F63-4220-9891-99B7E780F8F1}" type="slidenum">
              <a:rPr lang="ko-KR" altLang="en-US" smtClean="0"/>
              <a:pPr/>
              <a:t>12</a:t>
            </a:fld>
            <a:endParaRPr lang="en-US" altLang="ko-KR" dirty="0"/>
          </a:p>
        </p:txBody>
      </p:sp>
      <p:sp>
        <p:nvSpPr>
          <p:cNvPr id="41" name="AutoShape 317"/>
          <p:cNvSpPr>
            <a:spLocks noChangeArrowheads="1"/>
          </p:cNvSpPr>
          <p:nvPr/>
        </p:nvSpPr>
        <p:spPr bwMode="auto">
          <a:xfrm rot="16200000">
            <a:off x="2138666" y="-495676"/>
            <a:ext cx="4859168" cy="8568953"/>
          </a:xfrm>
          <a:prstGeom prst="roundRect">
            <a:avLst>
              <a:gd name="adj" fmla="val 8620"/>
            </a:avLst>
          </a:prstGeom>
          <a:solidFill>
            <a:schemeClr val="bg1"/>
          </a:solidFill>
          <a:ln w="19050" algn="ctr">
            <a:solidFill>
              <a:srgbClr val="6699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r>
              <a:rPr lang="en-US" altLang="ko-KR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6" name="직사각형 45"/>
          <p:cNvSpPr/>
          <p:nvPr/>
        </p:nvSpPr>
        <p:spPr>
          <a:xfrm>
            <a:off x="463179" y="1600911"/>
            <a:ext cx="563909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ko-KR" sz="2000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1) </a:t>
            </a:r>
            <a:r>
              <a:rPr lang="ko-KR" altLang="en-US" sz="2000" dirty="0" err="1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직접운송의무제</a:t>
            </a:r>
            <a:endParaRPr lang="ko-KR" altLang="en-US" sz="1600" i="1" dirty="0">
              <a:solidFill>
                <a:srgbClr val="0000FF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7" name="직사각형 46"/>
          <p:cNvSpPr/>
          <p:nvPr/>
        </p:nvSpPr>
        <p:spPr>
          <a:xfrm>
            <a:off x="778605" y="1933746"/>
            <a:ext cx="8006631" cy="692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l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sz="1400" b="1" dirty="0" smtClean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운송사업자</a:t>
            </a:r>
            <a:r>
              <a:rPr lang="ko-KR" altLang="en-US" sz="1400" dirty="0" smtClean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는 계약체결 화물의 일정 비율 이상 자사 </a:t>
            </a:r>
            <a:r>
              <a:rPr lang="ko-KR" altLang="en-US" sz="1400" b="1" dirty="0" smtClean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소속차량으로 직접 운송</a:t>
            </a:r>
            <a:r>
              <a:rPr lang="ko-KR" altLang="en-US" sz="1400" dirty="0" smtClean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하여야 하는 의무</a:t>
            </a:r>
            <a:endParaRPr lang="en-US" altLang="ko-KR" sz="1400" b="1" dirty="0" smtClean="0">
              <a:solidFill>
                <a:schemeClr val="tx1">
                  <a:lumMod val="50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l">
              <a:lnSpc>
                <a:spcPct val="150000"/>
              </a:lnSpc>
            </a:pPr>
            <a:r>
              <a:rPr lang="en-US" altLang="ko-KR" sz="1200" b="1" dirty="0" smtClean="0">
                <a:solidFill>
                  <a:srgbClr val="7030A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  ※ </a:t>
            </a:r>
            <a:r>
              <a:rPr lang="ko-KR" altLang="en-US" sz="1200" b="1" dirty="0" smtClean="0">
                <a:solidFill>
                  <a:srgbClr val="7030A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화물운송시장 내 다단계 거래구조 개선</a:t>
            </a:r>
            <a:endParaRPr lang="en-US" altLang="ko-KR" sz="1200" b="1" dirty="0" smtClean="0">
              <a:solidFill>
                <a:srgbClr val="7030A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0" name="직사각형 49"/>
          <p:cNvSpPr/>
          <p:nvPr/>
        </p:nvSpPr>
        <p:spPr>
          <a:xfrm>
            <a:off x="456882" y="2668629"/>
            <a:ext cx="563909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ko-KR" sz="2000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2) </a:t>
            </a:r>
            <a:r>
              <a:rPr lang="ko-KR" altLang="en-US" sz="2000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최소운송기준</a:t>
            </a:r>
            <a:endParaRPr lang="ko-KR" altLang="en-US" sz="1600" i="1" dirty="0">
              <a:solidFill>
                <a:srgbClr val="0000FF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1" name="직사각형 50"/>
          <p:cNvSpPr/>
          <p:nvPr/>
        </p:nvSpPr>
        <p:spPr>
          <a:xfrm>
            <a:off x="772308" y="2993907"/>
            <a:ext cx="8006631" cy="692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l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sz="1400" b="1" dirty="0" smtClean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운송사업자</a:t>
            </a:r>
            <a:r>
              <a:rPr lang="ko-KR" altLang="en-US" sz="1400" dirty="0" smtClean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는 정부가 정하는 </a:t>
            </a:r>
            <a:r>
              <a:rPr lang="ko-KR" altLang="en-US" sz="1400" b="1" dirty="0" smtClean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일정기준 이상 화물을 운송하여야 </a:t>
            </a:r>
            <a:r>
              <a:rPr lang="ko-KR" altLang="en-US" sz="1400" dirty="0" smtClean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하는 의무</a:t>
            </a:r>
            <a:endParaRPr lang="en-US" altLang="ko-KR" sz="1400" b="1" dirty="0" smtClean="0">
              <a:solidFill>
                <a:schemeClr val="tx1">
                  <a:lumMod val="50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l">
              <a:lnSpc>
                <a:spcPct val="150000"/>
              </a:lnSpc>
            </a:pPr>
            <a:r>
              <a:rPr lang="en-US" altLang="ko-KR" sz="1200" b="1" dirty="0" smtClean="0">
                <a:solidFill>
                  <a:srgbClr val="7030A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  ※ </a:t>
            </a:r>
            <a:r>
              <a:rPr lang="ko-KR" altLang="en-US" sz="1200" b="1" dirty="0" smtClean="0">
                <a:solidFill>
                  <a:srgbClr val="7030A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운송업체 본연의 운송기능 회복</a:t>
            </a:r>
            <a:endParaRPr lang="en-US" altLang="ko-KR" sz="1200" b="1" dirty="0" smtClean="0">
              <a:solidFill>
                <a:srgbClr val="7030A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3" name="직사각형 52"/>
          <p:cNvSpPr/>
          <p:nvPr/>
        </p:nvSpPr>
        <p:spPr>
          <a:xfrm>
            <a:off x="464439" y="3747989"/>
            <a:ext cx="563909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ko-KR" sz="2000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3) </a:t>
            </a:r>
            <a:r>
              <a:rPr lang="ko-KR" altLang="en-US" sz="2000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위탁화물관리책임</a:t>
            </a:r>
            <a:endParaRPr lang="ko-KR" altLang="en-US" sz="1600" i="1" dirty="0">
              <a:solidFill>
                <a:srgbClr val="0000FF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4" name="직사각형 53"/>
          <p:cNvSpPr/>
          <p:nvPr/>
        </p:nvSpPr>
        <p:spPr>
          <a:xfrm>
            <a:off x="779865" y="4080824"/>
            <a:ext cx="8006631" cy="692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l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sz="1400" b="1" dirty="0" smtClean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운수사업자</a:t>
            </a:r>
            <a:r>
              <a:rPr lang="ko-KR" altLang="en-US" sz="1400" dirty="0" smtClean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에게</a:t>
            </a:r>
            <a:r>
              <a:rPr lang="ko-KR" altLang="en-US" sz="1400" b="1" dirty="0" smtClean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화물운송위탁 시</a:t>
            </a:r>
            <a:r>
              <a:rPr lang="ko-KR" altLang="en-US" sz="1400" dirty="0" smtClean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수탁자의 </a:t>
            </a:r>
            <a:r>
              <a:rPr lang="ko-KR" altLang="en-US" sz="1400" b="1" dirty="0" smtClean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운송능력 확인</a:t>
            </a:r>
            <a:r>
              <a:rPr lang="en-US" altLang="ko-KR" sz="1400" dirty="0" smtClean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400" dirty="0" smtClean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위탁화물 </a:t>
            </a:r>
            <a:r>
              <a:rPr lang="ko-KR" altLang="en-US" sz="1400" b="1" dirty="0" smtClean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운송결과 관리</a:t>
            </a:r>
            <a:r>
              <a:rPr lang="ko-KR" altLang="en-US" sz="1400" dirty="0" smtClean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의 </a:t>
            </a:r>
            <a:r>
              <a:rPr lang="ko-KR" altLang="en-US" sz="1400" b="1" dirty="0" smtClean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책임</a:t>
            </a:r>
            <a:r>
              <a:rPr lang="ko-KR" altLang="en-US" sz="1400" dirty="0" smtClean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부여</a:t>
            </a:r>
            <a:r>
              <a:rPr lang="en-US" altLang="ko-KR" sz="1400" dirty="0" smtClean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/>
            </a:r>
            <a:br>
              <a:rPr lang="en-US" altLang="ko-KR" sz="1400" dirty="0" smtClean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sz="1200" b="1" dirty="0" smtClean="0">
                <a:solidFill>
                  <a:srgbClr val="7030A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※ </a:t>
            </a:r>
            <a:r>
              <a:rPr lang="ko-KR" altLang="en-US" sz="1200" b="1" dirty="0" smtClean="0">
                <a:solidFill>
                  <a:srgbClr val="7030A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화물운송서비스의 질적 제고</a:t>
            </a:r>
            <a:endParaRPr lang="en-US" altLang="ko-KR" sz="1200" b="1" dirty="0" smtClean="0">
              <a:solidFill>
                <a:srgbClr val="7030A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7" name="직사각형 56"/>
          <p:cNvSpPr/>
          <p:nvPr/>
        </p:nvSpPr>
        <p:spPr>
          <a:xfrm>
            <a:off x="458142" y="4823264"/>
            <a:ext cx="563909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ko-KR" sz="2000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4) </a:t>
            </a:r>
            <a:r>
              <a:rPr lang="ko-KR" altLang="en-US" sz="2000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우수화물정보망 </a:t>
            </a:r>
            <a:r>
              <a:rPr lang="ko-KR" altLang="en-US" sz="2000" dirty="0" err="1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인증제</a:t>
            </a:r>
            <a:endParaRPr lang="ko-KR" altLang="en-US" sz="1600" i="1" dirty="0">
              <a:solidFill>
                <a:srgbClr val="0000FF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8" name="직사각형 57"/>
          <p:cNvSpPr/>
          <p:nvPr/>
        </p:nvSpPr>
        <p:spPr>
          <a:xfrm>
            <a:off x="773568" y="5148542"/>
            <a:ext cx="8006631" cy="692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l">
              <a:lnSpc>
                <a:spcPct val="150000"/>
              </a:lnSpc>
              <a:buFont typeface="Wingdings" pitchFamily="2" charset="2"/>
              <a:buChar char="§"/>
            </a:pPr>
            <a:r>
              <a:rPr lang="ko-KR" altLang="en-US" sz="1400" dirty="0" smtClean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정부 기준에 따라 </a:t>
            </a:r>
            <a:r>
              <a:rPr lang="ko-KR" altLang="en-US" sz="1400" b="1" dirty="0" smtClean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화물</a:t>
            </a:r>
            <a:r>
              <a:rPr lang="ko-KR" altLang="en-US" sz="1400" dirty="0" smtClean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과</a:t>
            </a:r>
            <a:r>
              <a:rPr lang="ko-KR" altLang="en-US" sz="1400" b="1" dirty="0" smtClean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차량 정보</a:t>
            </a:r>
            <a:r>
              <a:rPr lang="ko-KR" altLang="en-US" sz="1400" dirty="0" smtClean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를</a:t>
            </a:r>
            <a:r>
              <a:rPr lang="ko-KR" altLang="en-US" sz="1400" b="1" dirty="0" smtClean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모범적으로 제공</a:t>
            </a:r>
            <a:r>
              <a:rPr lang="ko-KR" altLang="en-US" sz="1400" dirty="0" smtClean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하는 </a:t>
            </a:r>
            <a:r>
              <a:rPr lang="ko-KR" altLang="en-US" sz="1400" b="1" dirty="0" smtClean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화물정보망 인증</a:t>
            </a:r>
            <a:r>
              <a:rPr lang="en-US" altLang="ko-KR" sz="1200" b="1" dirty="0" smtClean="0">
                <a:solidFill>
                  <a:srgbClr val="7030A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  </a:t>
            </a:r>
            <a:br>
              <a:rPr lang="en-US" altLang="ko-KR" sz="1200" b="1" dirty="0" smtClean="0">
                <a:solidFill>
                  <a:srgbClr val="7030A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sz="1200" b="1" dirty="0" smtClean="0">
                <a:solidFill>
                  <a:srgbClr val="7030A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※ </a:t>
            </a:r>
            <a:r>
              <a:rPr lang="ko-KR" altLang="en-US" sz="1200" b="1" dirty="0" smtClean="0">
                <a:solidFill>
                  <a:srgbClr val="7030A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운송서비스 향상 및 투명한 거래행위 확립 촉진</a:t>
            </a:r>
            <a:endParaRPr lang="en-US" altLang="ko-KR" sz="1200" b="1" dirty="0" smtClean="0">
              <a:solidFill>
                <a:srgbClr val="7030A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56007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4536778" y="1280331"/>
            <a:ext cx="1200970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b="1" dirty="0" err="1" smtClean="0">
                <a:solidFill>
                  <a:srgbClr val="FF0000"/>
                </a:solidFill>
              </a:rPr>
              <a:t>주선사</a:t>
            </a:r>
            <a:r>
              <a:rPr lang="ko-KR" altLang="en-US" sz="1200" b="1" dirty="0" smtClean="0">
                <a:solidFill>
                  <a:srgbClr val="FF0000"/>
                </a:solidFill>
              </a:rPr>
              <a:t> 명의</a:t>
            </a:r>
            <a:endParaRPr lang="en-US" altLang="ko-KR" sz="1200" b="1" dirty="0" smtClean="0">
              <a:solidFill>
                <a:srgbClr val="FF0000"/>
              </a:solidFill>
            </a:endParaRPr>
          </a:p>
          <a:p>
            <a:r>
              <a:rPr lang="ko-KR" altLang="en-US" sz="1200" b="1" dirty="0" smtClean="0">
                <a:solidFill>
                  <a:srgbClr val="FF0000"/>
                </a:solidFill>
              </a:rPr>
              <a:t>계약</a:t>
            </a:r>
            <a:r>
              <a:rPr lang="en-US" altLang="ko-KR" sz="1200" b="1" dirty="0" smtClean="0">
                <a:solidFill>
                  <a:srgbClr val="FF0000"/>
                </a:solidFill>
              </a:rPr>
              <a:t>/</a:t>
            </a:r>
            <a:r>
              <a:rPr lang="ko-KR" altLang="en-US" sz="1200" b="1" dirty="0" smtClean="0">
                <a:solidFill>
                  <a:srgbClr val="FF0000"/>
                </a:solidFill>
              </a:rPr>
              <a:t>계산으로 </a:t>
            </a:r>
            <a:r>
              <a:rPr lang="en-US" altLang="ko-KR" sz="1200" b="1" dirty="0" smtClean="0">
                <a:solidFill>
                  <a:srgbClr val="FF0000"/>
                </a:solidFill>
              </a:rPr>
              <a:t/>
            </a:r>
            <a:br>
              <a:rPr lang="en-US" altLang="ko-KR" sz="1200" b="1" dirty="0" smtClean="0">
                <a:solidFill>
                  <a:srgbClr val="FF0000"/>
                </a:solidFill>
              </a:rPr>
            </a:br>
            <a:r>
              <a:rPr lang="ko-KR" altLang="en-US" sz="1200" b="1" dirty="0" smtClean="0">
                <a:solidFill>
                  <a:srgbClr val="FF0000"/>
                </a:solidFill>
              </a:rPr>
              <a:t>운송의뢰</a:t>
            </a:r>
            <a:endParaRPr lang="en-US" altLang="ko-KR" sz="1200" b="1" dirty="0" smtClean="0">
              <a:solidFill>
                <a:srgbClr val="FF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467848" y="2902056"/>
            <a:ext cx="1338828" cy="3262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b="1" dirty="0" err="1" smtClean="0">
                <a:solidFill>
                  <a:srgbClr val="FF0000"/>
                </a:solidFill>
              </a:rPr>
              <a:t>주선사</a:t>
            </a:r>
            <a:r>
              <a:rPr lang="ko-KR" altLang="en-US" sz="1200" b="1" dirty="0" smtClean="0">
                <a:solidFill>
                  <a:srgbClr val="FF0000"/>
                </a:solidFill>
              </a:rPr>
              <a:t> 명의 계약</a:t>
            </a:r>
            <a:endParaRPr lang="en-US" altLang="ko-KR" sz="1200" b="1" dirty="0" smtClean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521009" y="1261281"/>
            <a:ext cx="4860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b="1" dirty="0" smtClean="0">
                <a:solidFill>
                  <a:srgbClr val="FF0000"/>
                </a:solidFill>
              </a:rPr>
              <a:t>계약</a:t>
            </a:r>
            <a:endParaRPr lang="en-US" altLang="ko-KR" sz="1200" b="1" dirty="0" smtClean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endParaRPr lang="en-US" altLang="ko-KR" sz="1200" b="1" dirty="0" smtClean="0">
              <a:solidFill>
                <a:srgbClr val="FF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370327" y="2902056"/>
            <a:ext cx="787395" cy="3262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b="1" dirty="0" smtClean="0">
                <a:solidFill>
                  <a:srgbClr val="FF0000"/>
                </a:solidFill>
              </a:rPr>
              <a:t>대리의뢰</a:t>
            </a:r>
            <a:endParaRPr lang="en-US" altLang="ko-KR" sz="1200" b="1" dirty="0" smtClean="0">
              <a:solidFill>
                <a:srgbClr val="FF0000"/>
              </a:solidFill>
            </a:endParaRPr>
          </a:p>
        </p:txBody>
      </p:sp>
      <p:grpSp>
        <p:nvGrpSpPr>
          <p:cNvPr id="2" name="그룹 30"/>
          <p:cNvGrpSpPr/>
          <p:nvPr/>
        </p:nvGrpSpPr>
        <p:grpSpPr>
          <a:xfrm>
            <a:off x="12192" y="274320"/>
            <a:ext cx="9110824" cy="1080000"/>
            <a:chOff x="12192" y="274320"/>
            <a:chExt cx="9110824" cy="1091184"/>
          </a:xfrm>
        </p:grpSpPr>
        <p:sp>
          <p:nvSpPr>
            <p:cNvPr id="25" name="직사각형 24"/>
            <p:cNvSpPr/>
            <p:nvPr/>
          </p:nvSpPr>
          <p:spPr bwMode="auto">
            <a:xfrm>
              <a:off x="12192" y="292608"/>
              <a:ext cx="5401056" cy="1072896"/>
            </a:xfrm>
            <a:prstGeom prst="rect">
              <a:avLst/>
            </a:prstGeom>
            <a:solidFill>
              <a:schemeClr val="bg1"/>
            </a:solidFill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ko-KR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26" name="직사각형 25"/>
            <p:cNvSpPr/>
            <p:nvPr/>
          </p:nvSpPr>
          <p:spPr bwMode="auto">
            <a:xfrm>
              <a:off x="3721960" y="274320"/>
              <a:ext cx="5401056" cy="1072896"/>
            </a:xfrm>
            <a:prstGeom prst="rect">
              <a:avLst/>
            </a:prstGeom>
            <a:solidFill>
              <a:schemeClr val="bg1"/>
            </a:solidFill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ko-KR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</p:grpSp>
      <p:pic>
        <p:nvPicPr>
          <p:cNvPr id="7" name="Picture 41" descr="동그란버튼-다홍색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457475"/>
            <a:ext cx="325438" cy="325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직사각형 7"/>
          <p:cNvSpPr/>
          <p:nvPr/>
        </p:nvSpPr>
        <p:spPr>
          <a:xfrm>
            <a:off x="755575" y="420138"/>
            <a:ext cx="7197799" cy="369332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rgbClr val="990000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ko-KR" altLang="en-US" sz="1800" b="1" dirty="0" smtClean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주선계약형태 </a:t>
            </a:r>
            <a:r>
              <a:rPr lang="en-US" altLang="ko-KR" sz="1800" b="1" dirty="0" smtClean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sz="1800" b="1" dirty="0" smtClean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자기명의계약</a:t>
            </a:r>
            <a:r>
              <a:rPr lang="en-US" altLang="ko-KR" sz="1800" b="1" dirty="0" smtClean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800" b="1" dirty="0" smtClean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대리</a:t>
            </a:r>
            <a:r>
              <a:rPr lang="en-US" altLang="ko-KR" sz="1800" b="1" dirty="0" smtClean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800" b="1" dirty="0" smtClean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중개</a:t>
            </a:r>
            <a:endParaRPr lang="ko-KR" altLang="en-US" sz="1800" b="1" dirty="0">
              <a:solidFill>
                <a:schemeClr val="tx1">
                  <a:lumMod val="50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" name="AutoShape 317"/>
          <p:cNvSpPr>
            <a:spLocks noChangeArrowheads="1"/>
          </p:cNvSpPr>
          <p:nvPr/>
        </p:nvSpPr>
        <p:spPr bwMode="auto">
          <a:xfrm>
            <a:off x="771452" y="889001"/>
            <a:ext cx="8121028" cy="5481700"/>
          </a:xfrm>
          <a:prstGeom prst="roundRect">
            <a:avLst>
              <a:gd name="adj" fmla="val 8620"/>
            </a:avLst>
          </a:prstGeom>
          <a:noFill/>
          <a:ln w="19050" algn="ctr">
            <a:solidFill>
              <a:srgbClr val="6699FF"/>
            </a:solidFill>
            <a:round/>
            <a:headEnd/>
            <a:tailEnd/>
          </a:ln>
          <a:effectLst/>
          <a:extLst/>
        </p:spPr>
        <p:txBody>
          <a:bodyPr vert="horz" wrap="none" lIns="0" tIns="0" rIns="0" bIns="0" anchor="t"/>
          <a:lstStyle/>
          <a:p>
            <a:pPr marL="180975" indent="-95250" algn="l">
              <a:buFont typeface="Arial" panose="020B0604020202020204" pitchFamily="34" charset="0"/>
              <a:buChar char="•"/>
            </a:pPr>
            <a:r>
              <a:rPr lang="en-US" altLang="ko-KR" sz="1400" dirty="0" smtClean="0">
                <a:solidFill>
                  <a:srgbClr val="152437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400" dirty="0" smtClean="0">
                <a:solidFill>
                  <a:srgbClr val="152437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자기명의계약</a:t>
            </a:r>
            <a:endParaRPr lang="en-US" altLang="ko-KR" sz="1400" dirty="0" smtClean="0">
              <a:solidFill>
                <a:srgbClr val="152437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80975" indent="-95250" algn="l">
              <a:buFont typeface="Arial" panose="020B0604020202020204" pitchFamily="34" charset="0"/>
              <a:buChar char="•"/>
            </a:pPr>
            <a:endParaRPr lang="en-US" altLang="ko-KR" sz="1400" dirty="0">
              <a:solidFill>
                <a:srgbClr val="152437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80975" indent="-95250" algn="l">
              <a:buFont typeface="Arial" panose="020B0604020202020204" pitchFamily="34" charset="0"/>
              <a:buChar char="•"/>
            </a:pPr>
            <a:endParaRPr lang="en-US" altLang="ko-KR" sz="1400" dirty="0" smtClean="0">
              <a:solidFill>
                <a:srgbClr val="152437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80975" indent="-95250" algn="l">
              <a:buFont typeface="Arial" panose="020B0604020202020204" pitchFamily="34" charset="0"/>
              <a:buChar char="•"/>
            </a:pPr>
            <a:endParaRPr lang="en-US" altLang="ko-KR" sz="1400" dirty="0" smtClean="0">
              <a:solidFill>
                <a:srgbClr val="152437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80975" indent="-95250" algn="l">
              <a:buFont typeface="Arial" panose="020B0604020202020204" pitchFamily="34" charset="0"/>
              <a:buChar char="•"/>
            </a:pPr>
            <a:endParaRPr lang="en-US" altLang="ko-KR" sz="1400" dirty="0" smtClean="0">
              <a:solidFill>
                <a:srgbClr val="152437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80975" indent="-95250" algn="l">
              <a:buFont typeface="Arial" panose="020B0604020202020204" pitchFamily="34" charset="0"/>
              <a:buChar char="•"/>
            </a:pPr>
            <a:endParaRPr lang="en-US" altLang="ko-KR" sz="1400" dirty="0">
              <a:solidFill>
                <a:srgbClr val="152437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80975" indent="-95250" algn="l">
              <a:buFont typeface="Arial" panose="020B0604020202020204" pitchFamily="34" charset="0"/>
              <a:buChar char="•"/>
            </a:pPr>
            <a:r>
              <a:rPr lang="ko-KR" altLang="en-US" sz="1400" dirty="0" smtClean="0">
                <a:solidFill>
                  <a:srgbClr val="152437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대리</a:t>
            </a:r>
            <a:endParaRPr lang="en-US" altLang="ko-KR" sz="1400" dirty="0" smtClean="0">
              <a:solidFill>
                <a:srgbClr val="152437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80975" indent="-95250" algn="l">
              <a:buFont typeface="Arial" panose="020B0604020202020204" pitchFamily="34" charset="0"/>
              <a:buChar char="•"/>
            </a:pPr>
            <a:endParaRPr lang="en-US" altLang="ko-KR" sz="1400" dirty="0">
              <a:solidFill>
                <a:srgbClr val="152437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80975" indent="-95250" algn="l">
              <a:buFont typeface="Arial" panose="020B0604020202020204" pitchFamily="34" charset="0"/>
              <a:buChar char="•"/>
            </a:pPr>
            <a:endParaRPr lang="en-US" altLang="ko-KR" sz="1400" dirty="0" smtClean="0">
              <a:solidFill>
                <a:srgbClr val="152437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80975" indent="-95250" algn="l">
              <a:buFont typeface="Arial" panose="020B0604020202020204" pitchFamily="34" charset="0"/>
              <a:buChar char="•"/>
            </a:pPr>
            <a:endParaRPr lang="en-US" altLang="ko-KR" sz="1400" dirty="0">
              <a:solidFill>
                <a:srgbClr val="152437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80975" indent="-95250" algn="l">
              <a:buFont typeface="Arial" panose="020B0604020202020204" pitchFamily="34" charset="0"/>
              <a:buChar char="•"/>
            </a:pPr>
            <a:endParaRPr lang="en-US" altLang="ko-KR" sz="1400" dirty="0" smtClean="0">
              <a:solidFill>
                <a:srgbClr val="152437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80975" indent="-95250" algn="l">
              <a:buFont typeface="Arial" panose="020B0604020202020204" pitchFamily="34" charset="0"/>
              <a:buChar char="•"/>
            </a:pPr>
            <a:endParaRPr lang="en-US" altLang="ko-KR" sz="1400" dirty="0">
              <a:solidFill>
                <a:srgbClr val="152437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80975" indent="-95250" algn="l">
              <a:buFont typeface="Arial" panose="020B0604020202020204" pitchFamily="34" charset="0"/>
              <a:buChar char="•"/>
            </a:pPr>
            <a:endParaRPr lang="en-US" altLang="ko-KR" sz="1400" dirty="0" smtClean="0">
              <a:solidFill>
                <a:srgbClr val="152437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80975" indent="-95250" algn="l">
              <a:buFont typeface="Arial" panose="020B0604020202020204" pitchFamily="34" charset="0"/>
              <a:buChar char="•"/>
            </a:pPr>
            <a:endParaRPr lang="en-US" altLang="ko-KR" sz="1400" dirty="0">
              <a:solidFill>
                <a:srgbClr val="152437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80975" indent="-95250" algn="l">
              <a:buFont typeface="Arial" panose="020B0604020202020204" pitchFamily="34" charset="0"/>
              <a:buChar char="•"/>
            </a:pPr>
            <a:endParaRPr lang="en-US" altLang="ko-KR" sz="1400" dirty="0" smtClean="0">
              <a:solidFill>
                <a:srgbClr val="152437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80975" indent="-95250" algn="l">
              <a:buFont typeface="Arial" panose="020B0604020202020204" pitchFamily="34" charset="0"/>
              <a:buChar char="•"/>
            </a:pPr>
            <a:r>
              <a:rPr lang="ko-KR" altLang="en-US" sz="1400" dirty="0" smtClean="0">
                <a:solidFill>
                  <a:srgbClr val="152437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중</a:t>
            </a:r>
            <a:r>
              <a:rPr lang="ko-KR" altLang="en-US" sz="1400" dirty="0">
                <a:solidFill>
                  <a:srgbClr val="152437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개</a:t>
            </a:r>
            <a:endParaRPr lang="en-US" altLang="ko-KR" sz="1400" dirty="0" smtClean="0">
              <a:solidFill>
                <a:srgbClr val="152437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80975" indent="-95250" algn="l">
              <a:buFont typeface="Arial" panose="020B0604020202020204" pitchFamily="34" charset="0"/>
              <a:buChar char="•"/>
            </a:pPr>
            <a:endParaRPr lang="en-US" altLang="ko-KR" sz="1400" dirty="0" smtClean="0">
              <a:solidFill>
                <a:srgbClr val="152437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1108877" y="1412419"/>
            <a:ext cx="1297843" cy="382156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 w="28575" cap="flat" cmpd="sng" algn="ctr">
            <a:solidFill>
              <a:srgbClr val="3636B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o-KR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화주</a:t>
            </a:r>
          </a:p>
        </p:txBody>
      </p:sp>
      <p:sp>
        <p:nvSpPr>
          <p:cNvPr id="11" name="직사각형 10"/>
          <p:cNvSpPr/>
          <p:nvPr/>
        </p:nvSpPr>
        <p:spPr bwMode="auto">
          <a:xfrm>
            <a:off x="3146137" y="1412419"/>
            <a:ext cx="1297843" cy="382156"/>
          </a:xfrm>
          <a:prstGeom prst="rect">
            <a:avLst/>
          </a:prstGeom>
          <a:solidFill>
            <a:srgbClr val="FFFF00"/>
          </a:solidFill>
          <a:ln w="28575" cap="flat" cmpd="sng" algn="ctr">
            <a:solidFill>
              <a:schemeClr val="accent6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o-KR" altLang="en-US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주선사</a:t>
            </a:r>
            <a:endParaRPr kumimoji="0" lang="ko-KR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3" name="직사각형 12"/>
          <p:cNvSpPr/>
          <p:nvPr/>
        </p:nvSpPr>
        <p:spPr bwMode="auto">
          <a:xfrm>
            <a:off x="5866499" y="1412419"/>
            <a:ext cx="2886975" cy="382156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 w="28575" cap="flat" cmpd="sng" algn="ctr">
            <a:solidFill>
              <a:srgbClr val="3636B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o-KR" altLang="en-US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운송사</a:t>
            </a:r>
            <a:r>
              <a:rPr kumimoji="0" lang="en-US" altLang="ko-KR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/1</a:t>
            </a:r>
            <a:r>
              <a:rPr kumimoji="0" lang="ko-KR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대사업자</a:t>
            </a:r>
            <a:r>
              <a:rPr kumimoji="0" lang="en-US" altLang="ko-KR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/</a:t>
            </a:r>
            <a:r>
              <a:rPr kumimoji="0" lang="ko-KR" altLang="en-US" sz="1400" dirty="0" err="1" smtClean="0">
                <a:solidFill>
                  <a:schemeClr val="tx1"/>
                </a:solidFill>
                <a:latin typeface="Arial" pitchFamily="34" charset="0"/>
              </a:rPr>
              <a:t>위수탁차주</a:t>
            </a:r>
            <a:endParaRPr kumimoji="0" lang="ko-KR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14" name="직선 화살표 연결선 13"/>
          <p:cNvCxnSpPr/>
          <p:nvPr/>
        </p:nvCxnSpPr>
        <p:spPr bwMode="auto">
          <a:xfrm>
            <a:off x="2543234" y="1594812"/>
            <a:ext cx="468000" cy="1448"/>
          </a:xfrm>
          <a:prstGeom prst="straightConnector1">
            <a:avLst/>
          </a:prstGeom>
          <a:gradFill rotWithShape="0">
            <a:gsLst>
              <a:gs pos="0">
                <a:srgbClr val="3399FF"/>
              </a:gs>
              <a:gs pos="100000">
                <a:srgbClr val="00009A"/>
              </a:gs>
            </a:gsLst>
            <a:lin ang="2700000" scaled="1"/>
          </a:gradFill>
          <a:ln w="28575" cap="flat" cmpd="sng" algn="ctr">
            <a:solidFill>
              <a:srgbClr val="3636B6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5" name="직선 화살표 연결선 14"/>
          <p:cNvCxnSpPr/>
          <p:nvPr/>
        </p:nvCxnSpPr>
        <p:spPr bwMode="auto">
          <a:xfrm>
            <a:off x="4750353" y="1594812"/>
            <a:ext cx="828000" cy="1448"/>
          </a:xfrm>
          <a:prstGeom prst="straightConnector1">
            <a:avLst/>
          </a:prstGeom>
          <a:gradFill rotWithShape="0">
            <a:gsLst>
              <a:gs pos="0">
                <a:srgbClr val="3399FF"/>
              </a:gs>
              <a:gs pos="100000">
                <a:srgbClr val="00009A"/>
              </a:gs>
            </a:gsLst>
            <a:lin ang="2700000" scaled="1"/>
          </a:gradFill>
          <a:ln w="28575" cap="flat" cmpd="sng" algn="ctr">
            <a:solidFill>
              <a:srgbClr val="3636B6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0" name="직사각형 19"/>
          <p:cNvSpPr/>
          <p:nvPr/>
        </p:nvSpPr>
        <p:spPr bwMode="auto">
          <a:xfrm>
            <a:off x="1108877" y="3053194"/>
            <a:ext cx="1297843" cy="382156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 w="28575" cap="flat" cmpd="sng" algn="ctr">
            <a:solidFill>
              <a:srgbClr val="3636B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o-KR" altLang="en-US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화주</a:t>
            </a:r>
          </a:p>
        </p:txBody>
      </p:sp>
      <p:sp>
        <p:nvSpPr>
          <p:cNvPr id="21" name="직사각형 20"/>
          <p:cNvSpPr/>
          <p:nvPr/>
        </p:nvSpPr>
        <p:spPr bwMode="auto">
          <a:xfrm>
            <a:off x="3146137" y="3053194"/>
            <a:ext cx="1297843" cy="382156"/>
          </a:xfrm>
          <a:prstGeom prst="rect">
            <a:avLst/>
          </a:prstGeom>
          <a:solidFill>
            <a:srgbClr val="FFFF00"/>
          </a:solidFill>
          <a:ln w="28575" cap="flat" cmpd="sng" algn="ctr">
            <a:solidFill>
              <a:schemeClr val="accent6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o-KR" altLang="en-US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주선사</a:t>
            </a:r>
            <a:endParaRPr kumimoji="0" lang="ko-KR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2" name="직사각형 21"/>
          <p:cNvSpPr/>
          <p:nvPr/>
        </p:nvSpPr>
        <p:spPr bwMode="auto">
          <a:xfrm>
            <a:off x="5866499" y="3053194"/>
            <a:ext cx="2886975" cy="382156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 w="28575" cap="flat" cmpd="sng" algn="ctr">
            <a:solidFill>
              <a:srgbClr val="3636B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o-KR" altLang="en-US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운송사</a:t>
            </a:r>
            <a:r>
              <a:rPr kumimoji="0" lang="en-US" altLang="ko-KR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/1</a:t>
            </a:r>
            <a:r>
              <a:rPr kumimoji="0" lang="ko-KR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대사업자</a:t>
            </a:r>
            <a:r>
              <a:rPr kumimoji="0" lang="en-US" altLang="ko-KR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/</a:t>
            </a:r>
            <a:r>
              <a:rPr kumimoji="0" lang="ko-KR" altLang="en-US" sz="1400" dirty="0" err="1" smtClean="0">
                <a:solidFill>
                  <a:schemeClr val="tx1"/>
                </a:solidFill>
                <a:latin typeface="Arial" pitchFamily="34" charset="0"/>
              </a:rPr>
              <a:t>위수탁차주</a:t>
            </a:r>
            <a:endParaRPr kumimoji="0" lang="ko-KR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23" name="직선 화살표 연결선 22"/>
          <p:cNvCxnSpPr/>
          <p:nvPr/>
        </p:nvCxnSpPr>
        <p:spPr bwMode="auto">
          <a:xfrm>
            <a:off x="2543234" y="3235587"/>
            <a:ext cx="468000" cy="1448"/>
          </a:xfrm>
          <a:prstGeom prst="straightConnector1">
            <a:avLst/>
          </a:prstGeom>
          <a:gradFill rotWithShape="0">
            <a:gsLst>
              <a:gs pos="0">
                <a:srgbClr val="3399FF"/>
              </a:gs>
              <a:gs pos="100000">
                <a:srgbClr val="00009A"/>
              </a:gs>
            </a:gsLst>
            <a:lin ang="2700000" scaled="1"/>
          </a:gradFill>
          <a:ln w="28575" cap="flat" cmpd="sng" algn="ctr">
            <a:solidFill>
              <a:srgbClr val="3636B6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4" name="직선 화살표 연결선 23"/>
          <p:cNvCxnSpPr/>
          <p:nvPr/>
        </p:nvCxnSpPr>
        <p:spPr bwMode="auto">
          <a:xfrm>
            <a:off x="4750353" y="3235587"/>
            <a:ext cx="828000" cy="1448"/>
          </a:xfrm>
          <a:prstGeom prst="straightConnector1">
            <a:avLst/>
          </a:prstGeom>
          <a:gradFill rotWithShape="0">
            <a:gsLst>
              <a:gs pos="0">
                <a:srgbClr val="3399FF"/>
              </a:gs>
              <a:gs pos="100000">
                <a:srgbClr val="00009A"/>
              </a:gs>
            </a:gsLst>
            <a:lin ang="2700000" scaled="1"/>
          </a:gradFill>
          <a:ln w="28575" cap="flat" cmpd="sng" algn="ctr">
            <a:solidFill>
              <a:srgbClr val="3636B6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3" name="구부러진 연결선 2"/>
          <p:cNvCxnSpPr>
            <a:stCxn id="20" idx="2"/>
            <a:endCxn id="22" idx="2"/>
          </p:cNvCxnSpPr>
          <p:nvPr/>
        </p:nvCxnSpPr>
        <p:spPr bwMode="auto">
          <a:xfrm rot="16200000" flipH="1">
            <a:off x="4533893" y="659256"/>
            <a:ext cx="12700" cy="5552188"/>
          </a:xfrm>
          <a:prstGeom prst="curvedConnector3">
            <a:avLst>
              <a:gd name="adj1" fmla="val 3975000"/>
            </a:avLst>
          </a:prstGeom>
          <a:gradFill rotWithShape="0">
            <a:gsLst>
              <a:gs pos="0">
                <a:srgbClr val="3399FF"/>
              </a:gs>
              <a:gs pos="100000">
                <a:srgbClr val="00009A"/>
              </a:gs>
            </a:gsLst>
            <a:lin ang="2700000" scaled="1"/>
          </a:gradFill>
          <a:ln w="28575" cap="flat" cmpd="sng" algn="ctr">
            <a:solidFill>
              <a:srgbClr val="3636B6"/>
            </a:solidFill>
            <a:prstDash val="solid"/>
            <a:round/>
            <a:headEnd type="none" w="med" len="med"/>
            <a:tailEnd type="triangle" w="lg" len="lg"/>
          </a:ln>
          <a:effectLst/>
        </p:spPr>
      </p:cxnSp>
      <p:sp>
        <p:nvSpPr>
          <p:cNvPr id="40" name="TextBox 39"/>
          <p:cNvSpPr txBox="1"/>
          <p:nvPr/>
        </p:nvSpPr>
        <p:spPr>
          <a:xfrm>
            <a:off x="3984270" y="3691262"/>
            <a:ext cx="118814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b="1" dirty="0" smtClean="0">
                <a:solidFill>
                  <a:srgbClr val="FF0000"/>
                </a:solidFill>
              </a:rPr>
              <a:t>화주 명의 계산</a:t>
            </a:r>
            <a:endParaRPr lang="en-US" altLang="ko-KR" sz="1200" b="1" dirty="0" smtClean="0">
              <a:solidFill>
                <a:srgbClr val="FF0000"/>
              </a:solidFill>
            </a:endParaRPr>
          </a:p>
        </p:txBody>
      </p:sp>
      <p:cxnSp>
        <p:nvCxnSpPr>
          <p:cNvPr id="46" name="구부러진 연결선 45"/>
          <p:cNvCxnSpPr>
            <a:stCxn id="20" idx="0"/>
            <a:endCxn id="21" idx="0"/>
          </p:cNvCxnSpPr>
          <p:nvPr/>
        </p:nvCxnSpPr>
        <p:spPr bwMode="auto">
          <a:xfrm rot="5400000" flipH="1" flipV="1">
            <a:off x="2776429" y="2034564"/>
            <a:ext cx="12700" cy="2037260"/>
          </a:xfrm>
          <a:prstGeom prst="curvedConnector3">
            <a:avLst>
              <a:gd name="adj1" fmla="val 2325000"/>
            </a:avLst>
          </a:prstGeom>
          <a:gradFill rotWithShape="0">
            <a:gsLst>
              <a:gs pos="0">
                <a:srgbClr val="3399FF"/>
              </a:gs>
              <a:gs pos="100000">
                <a:srgbClr val="00009A"/>
              </a:gs>
            </a:gsLst>
            <a:lin ang="2700000" scaled="1"/>
          </a:gradFill>
          <a:ln w="28575" cap="flat" cmpd="sng" algn="ctr">
            <a:solidFill>
              <a:srgbClr val="3636B6"/>
            </a:solidFill>
            <a:prstDash val="solid"/>
            <a:round/>
            <a:headEnd type="none" w="med" len="med"/>
            <a:tailEnd type="triangle" w="lg" len="lg"/>
          </a:ln>
          <a:effectLst/>
        </p:spPr>
      </p:cxnSp>
      <p:cxnSp>
        <p:nvCxnSpPr>
          <p:cNvPr id="49" name="구부러진 연결선 48"/>
          <p:cNvCxnSpPr>
            <a:stCxn id="22" idx="0"/>
            <a:endCxn id="21" idx="0"/>
          </p:cNvCxnSpPr>
          <p:nvPr/>
        </p:nvCxnSpPr>
        <p:spPr bwMode="auto">
          <a:xfrm rot="16200000" flipV="1">
            <a:off x="5552523" y="1295730"/>
            <a:ext cx="12700" cy="3514928"/>
          </a:xfrm>
          <a:prstGeom prst="curvedConnector3">
            <a:avLst>
              <a:gd name="adj1" fmla="val 2250000"/>
            </a:avLst>
          </a:prstGeom>
          <a:gradFill rotWithShape="0">
            <a:gsLst>
              <a:gs pos="0">
                <a:srgbClr val="3399FF"/>
              </a:gs>
              <a:gs pos="100000">
                <a:srgbClr val="00009A"/>
              </a:gs>
            </a:gsLst>
            <a:lin ang="2700000" scaled="1"/>
          </a:gradFill>
          <a:ln w="28575" cap="flat" cmpd="sng" algn="ctr">
            <a:solidFill>
              <a:srgbClr val="3636B6"/>
            </a:solidFill>
            <a:prstDash val="solid"/>
            <a:round/>
            <a:headEnd type="none" w="lg" len="lg"/>
            <a:tailEnd type="triangle" w="lg" len="lg"/>
          </a:ln>
          <a:effectLst/>
        </p:spPr>
      </p:cxnSp>
      <p:sp>
        <p:nvSpPr>
          <p:cNvPr id="53" name="TextBox 52"/>
          <p:cNvSpPr txBox="1"/>
          <p:nvPr/>
        </p:nvSpPr>
        <p:spPr>
          <a:xfrm>
            <a:off x="1956890" y="2525369"/>
            <a:ext cx="16898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b="1" dirty="0" smtClean="0">
                <a:solidFill>
                  <a:srgbClr val="FF0000"/>
                </a:solidFill>
              </a:rPr>
              <a:t>수수료나 그 밖의 대가</a:t>
            </a:r>
            <a:endParaRPr lang="en-US" altLang="ko-KR" sz="1200" b="1" dirty="0" smtClean="0">
              <a:solidFill>
                <a:srgbClr val="FF0000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4753240" y="2525369"/>
            <a:ext cx="16898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b="1" dirty="0" smtClean="0">
                <a:solidFill>
                  <a:srgbClr val="FF0000"/>
                </a:solidFill>
              </a:rPr>
              <a:t>수수료나 그 밖의 대가</a:t>
            </a:r>
            <a:endParaRPr lang="en-US" altLang="ko-KR" sz="1200" b="1" dirty="0" smtClean="0">
              <a:solidFill>
                <a:srgbClr val="FF0000"/>
              </a:solidFill>
            </a:endParaRPr>
          </a:p>
        </p:txBody>
      </p:sp>
      <p:sp>
        <p:nvSpPr>
          <p:cNvPr id="57" name="직사각형 56"/>
          <p:cNvSpPr/>
          <p:nvPr/>
        </p:nvSpPr>
        <p:spPr bwMode="auto">
          <a:xfrm>
            <a:off x="1108877" y="5053444"/>
            <a:ext cx="1297843" cy="382156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 w="28575" cap="flat" cmpd="sng" algn="ctr">
            <a:solidFill>
              <a:srgbClr val="3636B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o-KR" altLang="en-US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화주</a:t>
            </a:r>
          </a:p>
        </p:txBody>
      </p:sp>
      <p:sp>
        <p:nvSpPr>
          <p:cNvPr id="58" name="직사각형 57"/>
          <p:cNvSpPr/>
          <p:nvPr/>
        </p:nvSpPr>
        <p:spPr bwMode="auto">
          <a:xfrm>
            <a:off x="3146137" y="5053444"/>
            <a:ext cx="1297843" cy="382156"/>
          </a:xfrm>
          <a:prstGeom prst="rect">
            <a:avLst/>
          </a:prstGeom>
          <a:solidFill>
            <a:srgbClr val="FFFF00"/>
          </a:solidFill>
          <a:ln w="28575" cap="flat" cmpd="sng" algn="ctr">
            <a:solidFill>
              <a:schemeClr val="accent6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o-KR" altLang="en-US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주선사</a:t>
            </a:r>
            <a:endParaRPr kumimoji="0" lang="ko-KR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9" name="직사각형 58"/>
          <p:cNvSpPr/>
          <p:nvPr/>
        </p:nvSpPr>
        <p:spPr bwMode="auto">
          <a:xfrm>
            <a:off x="5866499" y="5053444"/>
            <a:ext cx="2886975" cy="382156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 w="28575" cap="flat" cmpd="sng" algn="ctr">
            <a:solidFill>
              <a:srgbClr val="3636B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o-KR" altLang="en-US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운송사</a:t>
            </a:r>
            <a:r>
              <a:rPr kumimoji="0" lang="en-US" altLang="ko-KR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/1</a:t>
            </a:r>
            <a:r>
              <a:rPr kumimoji="0" lang="ko-KR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대사업자</a:t>
            </a:r>
            <a:r>
              <a:rPr kumimoji="0" lang="en-US" altLang="ko-KR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/</a:t>
            </a:r>
            <a:r>
              <a:rPr kumimoji="0" lang="ko-KR" altLang="en-US" sz="1400" dirty="0" err="1" smtClean="0">
                <a:solidFill>
                  <a:schemeClr val="tx1"/>
                </a:solidFill>
                <a:latin typeface="Arial" pitchFamily="34" charset="0"/>
              </a:rPr>
              <a:t>위수탁차주</a:t>
            </a:r>
            <a:endParaRPr kumimoji="0" lang="ko-KR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60" name="직선 화살표 연결선 59"/>
          <p:cNvCxnSpPr/>
          <p:nvPr/>
        </p:nvCxnSpPr>
        <p:spPr bwMode="auto">
          <a:xfrm>
            <a:off x="2543234" y="5235837"/>
            <a:ext cx="468000" cy="1448"/>
          </a:xfrm>
          <a:prstGeom prst="straightConnector1">
            <a:avLst/>
          </a:prstGeom>
          <a:gradFill rotWithShape="0">
            <a:gsLst>
              <a:gs pos="0">
                <a:srgbClr val="3399FF"/>
              </a:gs>
              <a:gs pos="100000">
                <a:srgbClr val="00009A"/>
              </a:gs>
            </a:gsLst>
            <a:lin ang="2700000" scaled="1"/>
          </a:gradFill>
          <a:ln w="28575" cap="flat" cmpd="sng" algn="ctr">
            <a:solidFill>
              <a:srgbClr val="3636B6"/>
            </a:solidFill>
            <a:prstDash val="sysDash"/>
            <a:round/>
            <a:headEnd type="none" w="med" len="med"/>
            <a:tailEnd type="arrow"/>
          </a:ln>
          <a:effectLst/>
        </p:spPr>
      </p:cxnSp>
      <p:cxnSp>
        <p:nvCxnSpPr>
          <p:cNvPr id="61" name="직선 화살표 연결선 60"/>
          <p:cNvCxnSpPr/>
          <p:nvPr/>
        </p:nvCxnSpPr>
        <p:spPr bwMode="auto">
          <a:xfrm>
            <a:off x="4750353" y="5235837"/>
            <a:ext cx="828000" cy="1448"/>
          </a:xfrm>
          <a:prstGeom prst="straightConnector1">
            <a:avLst/>
          </a:prstGeom>
          <a:gradFill rotWithShape="0">
            <a:gsLst>
              <a:gs pos="0">
                <a:srgbClr val="3399FF"/>
              </a:gs>
              <a:gs pos="100000">
                <a:srgbClr val="00009A"/>
              </a:gs>
            </a:gsLst>
            <a:lin ang="2700000" scaled="1"/>
          </a:gradFill>
          <a:ln w="28575" cap="flat" cmpd="sng" algn="ctr">
            <a:solidFill>
              <a:srgbClr val="3636B6"/>
            </a:solidFill>
            <a:prstDash val="sysDash"/>
            <a:round/>
            <a:headEnd type="none" w="med" len="med"/>
            <a:tailEnd type="arrow"/>
          </a:ln>
          <a:effectLst/>
        </p:spPr>
      </p:cxnSp>
      <p:cxnSp>
        <p:nvCxnSpPr>
          <p:cNvPr id="62" name="구부러진 연결선 61"/>
          <p:cNvCxnSpPr>
            <a:stCxn id="57" idx="2"/>
            <a:endCxn id="59" idx="2"/>
          </p:cNvCxnSpPr>
          <p:nvPr/>
        </p:nvCxnSpPr>
        <p:spPr bwMode="auto">
          <a:xfrm rot="16200000" flipH="1">
            <a:off x="4533893" y="2659506"/>
            <a:ext cx="12700" cy="5552188"/>
          </a:xfrm>
          <a:prstGeom prst="curvedConnector3">
            <a:avLst>
              <a:gd name="adj1" fmla="val 3975000"/>
            </a:avLst>
          </a:prstGeom>
          <a:gradFill rotWithShape="0">
            <a:gsLst>
              <a:gs pos="0">
                <a:srgbClr val="3399FF"/>
              </a:gs>
              <a:gs pos="100000">
                <a:srgbClr val="00009A"/>
              </a:gs>
            </a:gsLst>
            <a:lin ang="2700000" scaled="1"/>
          </a:gradFill>
          <a:ln w="28575" cap="flat" cmpd="sng" algn="ctr">
            <a:solidFill>
              <a:srgbClr val="3636B6"/>
            </a:solidFill>
            <a:prstDash val="solid"/>
            <a:round/>
            <a:headEnd type="none" w="med" len="med"/>
            <a:tailEnd type="triangle" w="lg" len="lg"/>
          </a:ln>
          <a:effectLst/>
        </p:spPr>
      </p:cxnSp>
      <p:sp>
        <p:nvSpPr>
          <p:cNvPr id="63" name="TextBox 62"/>
          <p:cNvSpPr txBox="1"/>
          <p:nvPr/>
        </p:nvSpPr>
        <p:spPr>
          <a:xfrm>
            <a:off x="3802330" y="5691512"/>
            <a:ext cx="155202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b="1" dirty="0" smtClean="0">
                <a:solidFill>
                  <a:srgbClr val="FF0000"/>
                </a:solidFill>
              </a:rPr>
              <a:t>화주 명의 계약</a:t>
            </a:r>
            <a:r>
              <a:rPr lang="en-US" altLang="ko-KR" sz="1200" b="1" dirty="0" smtClean="0">
                <a:solidFill>
                  <a:srgbClr val="FF0000"/>
                </a:solidFill>
              </a:rPr>
              <a:t>/</a:t>
            </a:r>
            <a:r>
              <a:rPr lang="ko-KR" altLang="en-US" sz="1200" b="1" dirty="0" smtClean="0">
                <a:solidFill>
                  <a:srgbClr val="FF0000"/>
                </a:solidFill>
              </a:rPr>
              <a:t>계산</a:t>
            </a:r>
            <a:endParaRPr lang="en-US" altLang="ko-KR" sz="1200" b="1" dirty="0" smtClean="0">
              <a:solidFill>
                <a:srgbClr val="FF0000"/>
              </a:solidFill>
            </a:endParaRPr>
          </a:p>
        </p:txBody>
      </p:sp>
      <p:cxnSp>
        <p:nvCxnSpPr>
          <p:cNvPr id="64" name="구부러진 연결선 63"/>
          <p:cNvCxnSpPr>
            <a:stCxn id="57" idx="0"/>
            <a:endCxn id="58" idx="0"/>
          </p:cNvCxnSpPr>
          <p:nvPr/>
        </p:nvCxnSpPr>
        <p:spPr bwMode="auto">
          <a:xfrm rot="5400000" flipH="1" flipV="1">
            <a:off x="2776429" y="4034814"/>
            <a:ext cx="12700" cy="2037260"/>
          </a:xfrm>
          <a:prstGeom prst="curvedConnector3">
            <a:avLst>
              <a:gd name="adj1" fmla="val 2325000"/>
            </a:avLst>
          </a:prstGeom>
          <a:gradFill rotWithShape="0">
            <a:gsLst>
              <a:gs pos="0">
                <a:srgbClr val="3399FF"/>
              </a:gs>
              <a:gs pos="100000">
                <a:srgbClr val="00009A"/>
              </a:gs>
            </a:gsLst>
            <a:lin ang="2700000" scaled="1"/>
          </a:gradFill>
          <a:ln w="28575" cap="flat" cmpd="sng" algn="ctr">
            <a:solidFill>
              <a:srgbClr val="3636B6"/>
            </a:solidFill>
            <a:prstDash val="solid"/>
            <a:round/>
            <a:headEnd type="none" w="med" len="med"/>
            <a:tailEnd type="triangle" w="lg" len="lg"/>
          </a:ln>
          <a:effectLst/>
        </p:spPr>
      </p:cxnSp>
      <p:cxnSp>
        <p:nvCxnSpPr>
          <p:cNvPr id="65" name="구부러진 연결선 64"/>
          <p:cNvCxnSpPr>
            <a:stCxn id="59" idx="0"/>
            <a:endCxn id="58" idx="0"/>
          </p:cNvCxnSpPr>
          <p:nvPr/>
        </p:nvCxnSpPr>
        <p:spPr bwMode="auto">
          <a:xfrm rot="16200000" flipV="1">
            <a:off x="5552523" y="3295980"/>
            <a:ext cx="12700" cy="3514928"/>
          </a:xfrm>
          <a:prstGeom prst="curvedConnector3">
            <a:avLst>
              <a:gd name="adj1" fmla="val 2250000"/>
            </a:avLst>
          </a:prstGeom>
          <a:gradFill rotWithShape="0">
            <a:gsLst>
              <a:gs pos="0">
                <a:srgbClr val="3399FF"/>
              </a:gs>
              <a:gs pos="100000">
                <a:srgbClr val="00009A"/>
              </a:gs>
            </a:gsLst>
            <a:lin ang="2700000" scaled="1"/>
          </a:gradFill>
          <a:ln w="28575" cap="flat" cmpd="sng" algn="ctr">
            <a:solidFill>
              <a:srgbClr val="3636B6"/>
            </a:solidFill>
            <a:prstDash val="solid"/>
            <a:round/>
            <a:headEnd type="none" w="lg" len="lg"/>
            <a:tailEnd type="triangle" w="lg" len="lg"/>
          </a:ln>
          <a:effectLst/>
        </p:spPr>
      </p:cxnSp>
      <p:sp>
        <p:nvSpPr>
          <p:cNvPr id="66" name="TextBox 65"/>
          <p:cNvSpPr txBox="1"/>
          <p:nvPr/>
        </p:nvSpPr>
        <p:spPr>
          <a:xfrm>
            <a:off x="1956890" y="4525619"/>
            <a:ext cx="16898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b="1" dirty="0" smtClean="0">
                <a:solidFill>
                  <a:srgbClr val="FF0000"/>
                </a:solidFill>
              </a:rPr>
              <a:t>수수료나 그 밖의 대가</a:t>
            </a:r>
            <a:endParaRPr lang="en-US" altLang="ko-KR" sz="1200" b="1" dirty="0" smtClean="0">
              <a:solidFill>
                <a:srgbClr val="FF0000"/>
              </a:solidFill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4753240" y="4525619"/>
            <a:ext cx="16898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b="1" dirty="0" smtClean="0">
                <a:solidFill>
                  <a:srgbClr val="FF0000"/>
                </a:solidFill>
              </a:rPr>
              <a:t>수수료나 그 밖의 대가</a:t>
            </a:r>
            <a:endParaRPr lang="en-US" altLang="ko-KR" sz="1200" b="1" dirty="0" smtClean="0">
              <a:solidFill>
                <a:srgbClr val="FF0000"/>
              </a:solidFill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2370327" y="4890322"/>
            <a:ext cx="787396" cy="3262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b="1" dirty="0" smtClean="0">
                <a:solidFill>
                  <a:srgbClr val="FF0000"/>
                </a:solidFill>
              </a:rPr>
              <a:t>중개의뢰</a:t>
            </a:r>
            <a:endParaRPr lang="en-US" altLang="ko-KR" sz="1200" b="1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4801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2492434" y="1508931"/>
            <a:ext cx="4860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b="1" dirty="0" smtClean="0">
                <a:solidFill>
                  <a:srgbClr val="FF0000"/>
                </a:solidFill>
              </a:rPr>
              <a:t>계약</a:t>
            </a:r>
            <a:endParaRPr lang="en-US" altLang="ko-KR" sz="1200" b="1" dirty="0" smtClean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endParaRPr lang="en-US" altLang="ko-KR" sz="1200" b="1" dirty="0" smtClean="0">
              <a:solidFill>
                <a:srgbClr val="FF0000"/>
              </a:solidFill>
            </a:endParaRPr>
          </a:p>
        </p:txBody>
      </p:sp>
      <p:grpSp>
        <p:nvGrpSpPr>
          <p:cNvPr id="2" name="그룹 30"/>
          <p:cNvGrpSpPr/>
          <p:nvPr/>
        </p:nvGrpSpPr>
        <p:grpSpPr>
          <a:xfrm>
            <a:off x="12192" y="274320"/>
            <a:ext cx="9110824" cy="1080000"/>
            <a:chOff x="12192" y="274320"/>
            <a:chExt cx="9110824" cy="1091184"/>
          </a:xfrm>
        </p:grpSpPr>
        <p:sp>
          <p:nvSpPr>
            <p:cNvPr id="25" name="직사각형 24"/>
            <p:cNvSpPr/>
            <p:nvPr/>
          </p:nvSpPr>
          <p:spPr bwMode="auto">
            <a:xfrm>
              <a:off x="12192" y="292608"/>
              <a:ext cx="5401056" cy="1072896"/>
            </a:xfrm>
            <a:prstGeom prst="rect">
              <a:avLst/>
            </a:prstGeom>
            <a:solidFill>
              <a:schemeClr val="bg1"/>
            </a:solidFill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ko-KR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26" name="직사각형 25"/>
            <p:cNvSpPr/>
            <p:nvPr/>
          </p:nvSpPr>
          <p:spPr bwMode="auto">
            <a:xfrm>
              <a:off x="3721960" y="274320"/>
              <a:ext cx="5401056" cy="1072896"/>
            </a:xfrm>
            <a:prstGeom prst="rect">
              <a:avLst/>
            </a:prstGeom>
            <a:solidFill>
              <a:schemeClr val="bg1"/>
            </a:solidFill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ko-KR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</p:grpSp>
      <p:pic>
        <p:nvPicPr>
          <p:cNvPr id="7" name="Picture 41" descr="동그란버튼-다홍색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457475"/>
            <a:ext cx="325438" cy="325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직사각형 7"/>
          <p:cNvSpPr/>
          <p:nvPr/>
        </p:nvSpPr>
        <p:spPr>
          <a:xfrm>
            <a:off x="755575" y="420138"/>
            <a:ext cx="7197799" cy="369332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rgbClr val="990000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ko-KR" altLang="en-US" sz="1800" b="1" dirty="0" smtClean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주선사업자의 준수사항</a:t>
            </a:r>
            <a:r>
              <a:rPr lang="en-US" altLang="ko-KR" sz="1800" b="1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800" b="1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「화물자동차 운수사업법」제</a:t>
            </a:r>
            <a:r>
              <a:rPr lang="en-US" altLang="ko-KR" sz="1800" b="1" dirty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26</a:t>
            </a:r>
            <a:r>
              <a:rPr lang="ko-KR" altLang="en-US" sz="1800" b="1" dirty="0" smtClean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조</a:t>
            </a:r>
            <a:r>
              <a:rPr lang="en-US" altLang="ko-KR" sz="1800" b="1" dirty="0" smtClean="0">
                <a:solidFill>
                  <a:schemeClr val="tx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ko-KR" altLang="en-US" sz="1800" b="1" dirty="0">
              <a:solidFill>
                <a:schemeClr val="tx1">
                  <a:lumMod val="50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1108877" y="1660069"/>
            <a:ext cx="1297843" cy="382156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 w="28575" cap="flat" cmpd="sng" algn="ctr">
            <a:solidFill>
              <a:srgbClr val="3636B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o-KR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화주</a:t>
            </a:r>
          </a:p>
        </p:txBody>
      </p:sp>
      <p:sp>
        <p:nvSpPr>
          <p:cNvPr id="11" name="직사각형 10"/>
          <p:cNvSpPr/>
          <p:nvPr/>
        </p:nvSpPr>
        <p:spPr bwMode="auto">
          <a:xfrm>
            <a:off x="3041362" y="1660069"/>
            <a:ext cx="1297843" cy="382156"/>
          </a:xfrm>
          <a:prstGeom prst="rect">
            <a:avLst/>
          </a:prstGeom>
          <a:solidFill>
            <a:srgbClr val="FFFF00"/>
          </a:solidFill>
          <a:ln w="28575" cap="flat" cmpd="sng" algn="ctr">
            <a:solidFill>
              <a:schemeClr val="accent6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o-KR" altLang="en-US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주선사</a:t>
            </a:r>
            <a:endParaRPr kumimoji="0" lang="ko-KR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14" name="직선 화살표 연결선 13"/>
          <p:cNvCxnSpPr/>
          <p:nvPr/>
        </p:nvCxnSpPr>
        <p:spPr bwMode="auto">
          <a:xfrm>
            <a:off x="2514659" y="1842462"/>
            <a:ext cx="468000" cy="1448"/>
          </a:xfrm>
          <a:prstGeom prst="straightConnector1">
            <a:avLst/>
          </a:prstGeom>
          <a:gradFill rotWithShape="0">
            <a:gsLst>
              <a:gs pos="0">
                <a:srgbClr val="3399FF"/>
              </a:gs>
              <a:gs pos="100000">
                <a:srgbClr val="00009A"/>
              </a:gs>
            </a:gsLst>
            <a:lin ang="2700000" scaled="1"/>
          </a:gradFill>
          <a:ln w="28575" cap="flat" cmpd="sng" algn="ctr">
            <a:solidFill>
              <a:srgbClr val="3636B6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9" name="직사각형 28"/>
          <p:cNvSpPr/>
          <p:nvPr/>
        </p:nvSpPr>
        <p:spPr bwMode="auto">
          <a:xfrm>
            <a:off x="1108877" y="3251584"/>
            <a:ext cx="1297843" cy="382156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 w="28575" cap="flat" cmpd="sng" algn="ctr">
            <a:solidFill>
              <a:srgbClr val="3636B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o-KR" altLang="en-US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화주</a:t>
            </a:r>
          </a:p>
        </p:txBody>
      </p:sp>
      <p:sp>
        <p:nvSpPr>
          <p:cNvPr id="33" name="직사각형 32"/>
          <p:cNvSpPr/>
          <p:nvPr/>
        </p:nvSpPr>
        <p:spPr bwMode="auto">
          <a:xfrm>
            <a:off x="6876149" y="3251584"/>
            <a:ext cx="1907123" cy="382156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 w="28575" cap="flat" cmpd="sng" algn="ctr">
            <a:solidFill>
              <a:srgbClr val="3636B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1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</a:rPr>
              <a:t>1</a:t>
            </a:r>
            <a:r>
              <a:rPr kumimoji="0" lang="ko-KR" altLang="en-US" sz="1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</a:rPr>
              <a:t>대사업자</a:t>
            </a:r>
            <a:r>
              <a:rPr kumimoji="0" lang="en-US" altLang="ko-KR" sz="1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</a:rPr>
              <a:t>/</a:t>
            </a:r>
            <a:r>
              <a:rPr kumimoji="0" lang="ko-KR" altLang="en-US" sz="1400" dirty="0" err="1" smtClean="0">
                <a:solidFill>
                  <a:srgbClr val="FF0000"/>
                </a:solidFill>
                <a:latin typeface="Arial" pitchFamily="34" charset="0"/>
              </a:rPr>
              <a:t>위수탁차주</a:t>
            </a:r>
            <a:endParaRPr kumimoji="0" lang="ko-KR" altLang="en-US" sz="1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</p:txBody>
      </p:sp>
      <p:cxnSp>
        <p:nvCxnSpPr>
          <p:cNvPr id="35" name="직선 화살표 연결선 34"/>
          <p:cNvCxnSpPr/>
          <p:nvPr/>
        </p:nvCxnSpPr>
        <p:spPr bwMode="auto">
          <a:xfrm>
            <a:off x="4436028" y="3433977"/>
            <a:ext cx="497603" cy="1448"/>
          </a:xfrm>
          <a:prstGeom prst="straightConnector1">
            <a:avLst/>
          </a:prstGeom>
          <a:gradFill rotWithShape="0">
            <a:gsLst>
              <a:gs pos="0">
                <a:srgbClr val="3399FF"/>
              </a:gs>
              <a:gs pos="100000">
                <a:srgbClr val="00009A"/>
              </a:gs>
            </a:gsLst>
            <a:lin ang="2700000" scaled="1"/>
          </a:gradFill>
          <a:ln w="28575" cap="flat" cmpd="sng" algn="ctr">
            <a:solidFill>
              <a:srgbClr val="3636B6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36" name="직선 화살표 연결선 35"/>
          <p:cNvCxnSpPr/>
          <p:nvPr/>
        </p:nvCxnSpPr>
        <p:spPr bwMode="auto">
          <a:xfrm>
            <a:off x="6381997" y="3433977"/>
            <a:ext cx="432000" cy="1448"/>
          </a:xfrm>
          <a:prstGeom prst="straightConnector1">
            <a:avLst/>
          </a:prstGeom>
          <a:gradFill rotWithShape="0">
            <a:gsLst>
              <a:gs pos="0">
                <a:srgbClr val="3399FF"/>
              </a:gs>
              <a:gs pos="100000">
                <a:srgbClr val="00009A"/>
              </a:gs>
            </a:gsLst>
            <a:lin ang="2700000" scaled="1"/>
          </a:gradFill>
          <a:ln w="28575" cap="flat" cmpd="sng" algn="ctr">
            <a:solidFill>
              <a:srgbClr val="3636B6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37" name="TextBox 36"/>
          <p:cNvSpPr txBox="1"/>
          <p:nvPr/>
        </p:nvSpPr>
        <p:spPr>
          <a:xfrm>
            <a:off x="3802691" y="3124049"/>
            <a:ext cx="1677061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b="1" dirty="0" smtClean="0">
                <a:solidFill>
                  <a:srgbClr val="FF0000"/>
                </a:solidFill>
              </a:rPr>
              <a:t>조건부</a:t>
            </a:r>
            <a:endParaRPr lang="en-US" altLang="ko-KR" sz="1200" b="1" dirty="0" smtClean="0">
              <a:solidFill>
                <a:srgbClr val="FF0000"/>
              </a:solidFill>
            </a:endParaRPr>
          </a:p>
          <a:p>
            <a:r>
              <a:rPr lang="ko-KR" altLang="en-US" sz="1200" b="1" dirty="0" smtClean="0">
                <a:solidFill>
                  <a:srgbClr val="FF0000"/>
                </a:solidFill>
              </a:rPr>
              <a:t>가능</a:t>
            </a:r>
            <a:endParaRPr lang="en-US" altLang="ko-KR" sz="1200" b="1" dirty="0" smtClean="0">
              <a:solidFill>
                <a:srgbClr val="FF0000"/>
              </a:solidFill>
            </a:endParaRPr>
          </a:p>
          <a:p>
            <a:r>
              <a:rPr lang="en-US" altLang="ko-KR" sz="1200" b="1" dirty="0" smtClean="0">
                <a:solidFill>
                  <a:srgbClr val="FF0000"/>
                </a:solidFill>
              </a:rPr>
              <a:t>(</a:t>
            </a:r>
            <a:r>
              <a:rPr lang="ko-KR" altLang="en-US" sz="1200" b="1" dirty="0" smtClean="0">
                <a:solidFill>
                  <a:srgbClr val="FF0000"/>
                </a:solidFill>
              </a:rPr>
              <a:t>중개 또는 대리 의뢰</a:t>
            </a:r>
            <a:r>
              <a:rPr lang="en-US" altLang="ko-KR" sz="1200" b="1" dirty="0" smtClean="0">
                <a:solidFill>
                  <a:srgbClr val="FF0000"/>
                </a:solidFill>
              </a:rPr>
              <a:t>)</a:t>
            </a:r>
          </a:p>
        </p:txBody>
      </p:sp>
      <p:sp>
        <p:nvSpPr>
          <p:cNvPr id="39" name="직사각형 38"/>
          <p:cNvSpPr/>
          <p:nvPr/>
        </p:nvSpPr>
        <p:spPr bwMode="auto">
          <a:xfrm>
            <a:off x="5003724" y="1660069"/>
            <a:ext cx="1297843" cy="382156"/>
          </a:xfrm>
          <a:prstGeom prst="rect">
            <a:avLst/>
          </a:prstGeom>
          <a:solidFill>
            <a:srgbClr val="FFFF00"/>
          </a:solidFill>
          <a:ln w="28575" cap="flat" cmpd="sng" algn="ctr">
            <a:solidFill>
              <a:schemeClr val="accent6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o-KR" altLang="en-US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주선사</a:t>
            </a:r>
            <a:endParaRPr kumimoji="0" lang="ko-KR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356384" y="1508931"/>
            <a:ext cx="63671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b="1" dirty="0" smtClean="0">
                <a:solidFill>
                  <a:srgbClr val="FF0000"/>
                </a:solidFill>
              </a:rPr>
              <a:t>계약</a:t>
            </a:r>
            <a:endParaRPr lang="en-US" altLang="ko-KR" sz="1200" b="1" dirty="0" smtClean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1200" b="1" dirty="0" smtClean="0">
                <a:solidFill>
                  <a:srgbClr val="FF0000"/>
                </a:solidFill>
              </a:rPr>
              <a:t>불가</a:t>
            </a:r>
            <a:r>
              <a:rPr lang="ko-KR" altLang="en-US" sz="1200" b="1" dirty="0">
                <a:solidFill>
                  <a:srgbClr val="FF0000"/>
                </a:solidFill>
              </a:rPr>
              <a:t>능</a:t>
            </a:r>
            <a:endParaRPr lang="en-US" altLang="ko-KR" sz="1200" b="1" dirty="0" smtClean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endParaRPr lang="en-US" altLang="ko-KR" sz="1200" b="1" dirty="0" smtClean="0">
              <a:solidFill>
                <a:srgbClr val="FF0000"/>
              </a:solidFill>
            </a:endParaRPr>
          </a:p>
        </p:txBody>
      </p:sp>
      <p:cxnSp>
        <p:nvCxnSpPr>
          <p:cNvPr id="41" name="직선 화살표 연결선 40"/>
          <p:cNvCxnSpPr/>
          <p:nvPr/>
        </p:nvCxnSpPr>
        <p:spPr bwMode="auto">
          <a:xfrm>
            <a:off x="4453950" y="1842462"/>
            <a:ext cx="468000" cy="1448"/>
          </a:xfrm>
          <a:prstGeom prst="straightConnector1">
            <a:avLst/>
          </a:prstGeom>
          <a:gradFill rotWithShape="0">
            <a:gsLst>
              <a:gs pos="0">
                <a:srgbClr val="3399FF"/>
              </a:gs>
              <a:gs pos="100000">
                <a:srgbClr val="00009A"/>
              </a:gs>
            </a:gsLst>
            <a:lin ang="2700000" scaled="1"/>
          </a:gradFill>
          <a:ln w="28575" cap="flat" cmpd="sng" algn="ctr">
            <a:solidFill>
              <a:srgbClr val="3636B6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42" name="직사각형 41"/>
          <p:cNvSpPr/>
          <p:nvPr/>
        </p:nvSpPr>
        <p:spPr bwMode="auto">
          <a:xfrm>
            <a:off x="3041362" y="3215542"/>
            <a:ext cx="1297843" cy="382156"/>
          </a:xfrm>
          <a:prstGeom prst="rect">
            <a:avLst/>
          </a:prstGeom>
          <a:solidFill>
            <a:srgbClr val="FFFF00"/>
          </a:solidFill>
          <a:ln w="28575" cap="flat" cmpd="sng" algn="ctr">
            <a:solidFill>
              <a:schemeClr val="accent6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o-KR" altLang="en-US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주선사</a:t>
            </a:r>
            <a:endParaRPr kumimoji="0" lang="ko-KR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3" name="직사각형 42"/>
          <p:cNvSpPr/>
          <p:nvPr/>
        </p:nvSpPr>
        <p:spPr bwMode="auto">
          <a:xfrm>
            <a:off x="5003724" y="3242899"/>
            <a:ext cx="1297843" cy="382156"/>
          </a:xfrm>
          <a:prstGeom prst="rect">
            <a:avLst/>
          </a:prstGeom>
          <a:solidFill>
            <a:srgbClr val="FFFF00"/>
          </a:solidFill>
          <a:ln w="28575" cap="flat" cmpd="sng" algn="ctr">
            <a:solidFill>
              <a:schemeClr val="accent6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o-KR" altLang="en-US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주선사</a:t>
            </a:r>
            <a:endParaRPr kumimoji="0" lang="ko-KR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2492434" y="3102504"/>
            <a:ext cx="4860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b="1" dirty="0" smtClean="0">
                <a:solidFill>
                  <a:srgbClr val="FF0000"/>
                </a:solidFill>
              </a:rPr>
              <a:t>계약</a:t>
            </a:r>
            <a:endParaRPr lang="en-US" altLang="ko-KR" sz="1200" b="1" dirty="0" smtClean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endParaRPr lang="en-US" altLang="ko-KR" sz="1200" b="1" dirty="0" smtClean="0">
              <a:solidFill>
                <a:srgbClr val="FF0000"/>
              </a:solidFill>
            </a:endParaRPr>
          </a:p>
        </p:txBody>
      </p:sp>
      <p:cxnSp>
        <p:nvCxnSpPr>
          <p:cNvPr id="47" name="직선 화살표 연결선 46"/>
          <p:cNvCxnSpPr/>
          <p:nvPr/>
        </p:nvCxnSpPr>
        <p:spPr bwMode="auto">
          <a:xfrm>
            <a:off x="2514659" y="3436035"/>
            <a:ext cx="468000" cy="1448"/>
          </a:xfrm>
          <a:prstGeom prst="straightConnector1">
            <a:avLst/>
          </a:prstGeom>
          <a:gradFill rotWithShape="0">
            <a:gsLst>
              <a:gs pos="0">
                <a:srgbClr val="3399FF"/>
              </a:gs>
              <a:gs pos="100000">
                <a:srgbClr val="00009A"/>
              </a:gs>
            </a:gsLst>
            <a:lin ang="2700000" scaled="1"/>
          </a:gradFill>
          <a:ln w="28575" cap="flat" cmpd="sng" algn="ctr">
            <a:solidFill>
              <a:srgbClr val="3636B6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48" name="직사각형 47"/>
          <p:cNvSpPr/>
          <p:nvPr/>
        </p:nvSpPr>
        <p:spPr bwMode="auto">
          <a:xfrm>
            <a:off x="1108877" y="4980735"/>
            <a:ext cx="1297843" cy="382156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 w="28575" cap="flat" cmpd="sng" algn="ctr">
            <a:solidFill>
              <a:srgbClr val="3636B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o-KR" altLang="en-US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화주</a:t>
            </a:r>
          </a:p>
        </p:txBody>
      </p:sp>
      <p:cxnSp>
        <p:nvCxnSpPr>
          <p:cNvPr id="49" name="직선 화살표 연결선 48"/>
          <p:cNvCxnSpPr/>
          <p:nvPr/>
        </p:nvCxnSpPr>
        <p:spPr bwMode="auto">
          <a:xfrm>
            <a:off x="4436028" y="5163128"/>
            <a:ext cx="497603" cy="1448"/>
          </a:xfrm>
          <a:prstGeom prst="straightConnector1">
            <a:avLst/>
          </a:prstGeom>
          <a:gradFill rotWithShape="0">
            <a:gsLst>
              <a:gs pos="0">
                <a:srgbClr val="3399FF"/>
              </a:gs>
              <a:gs pos="100000">
                <a:srgbClr val="00009A"/>
              </a:gs>
            </a:gsLst>
            <a:lin ang="2700000" scaled="1"/>
          </a:gradFill>
          <a:ln w="28575" cap="flat" cmpd="sng" algn="ctr">
            <a:solidFill>
              <a:srgbClr val="3636B6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50" name="TextBox 49"/>
          <p:cNvSpPr txBox="1"/>
          <p:nvPr/>
        </p:nvSpPr>
        <p:spPr>
          <a:xfrm>
            <a:off x="3476481" y="4853200"/>
            <a:ext cx="2329485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b="1" dirty="0" smtClean="0">
                <a:solidFill>
                  <a:srgbClr val="FF0000"/>
                </a:solidFill>
              </a:rPr>
              <a:t>조건부</a:t>
            </a:r>
            <a:endParaRPr lang="en-US" altLang="ko-KR" sz="1200" b="1" dirty="0" smtClean="0">
              <a:solidFill>
                <a:srgbClr val="FF0000"/>
              </a:solidFill>
            </a:endParaRPr>
          </a:p>
          <a:p>
            <a:r>
              <a:rPr lang="ko-KR" altLang="en-US" sz="1200" b="1" dirty="0" smtClean="0">
                <a:solidFill>
                  <a:srgbClr val="FF0000"/>
                </a:solidFill>
              </a:rPr>
              <a:t>가능</a:t>
            </a:r>
            <a:endParaRPr lang="en-US" altLang="ko-KR" sz="1200" b="1" dirty="0" smtClean="0">
              <a:solidFill>
                <a:srgbClr val="FF0000"/>
              </a:solidFill>
            </a:endParaRPr>
          </a:p>
          <a:p>
            <a:r>
              <a:rPr lang="en-US" altLang="ko-KR" sz="1200" b="1" dirty="0" smtClean="0">
                <a:solidFill>
                  <a:srgbClr val="FF0000"/>
                </a:solidFill>
              </a:rPr>
              <a:t>(</a:t>
            </a:r>
            <a:r>
              <a:rPr lang="ko-KR" altLang="en-US" sz="1200" b="1" dirty="0" err="1" smtClean="0">
                <a:solidFill>
                  <a:srgbClr val="FF0000"/>
                </a:solidFill>
              </a:rPr>
              <a:t>대가없이</a:t>
            </a:r>
            <a:r>
              <a:rPr lang="ko-KR" altLang="en-US" sz="1200" b="1" dirty="0" smtClean="0">
                <a:solidFill>
                  <a:srgbClr val="FF0000"/>
                </a:solidFill>
              </a:rPr>
              <a:t> 중개 또는 대리 의뢰</a:t>
            </a:r>
            <a:r>
              <a:rPr lang="en-US" altLang="ko-KR" sz="1200" b="1" dirty="0" smtClean="0">
                <a:solidFill>
                  <a:srgbClr val="FF0000"/>
                </a:solidFill>
              </a:rPr>
              <a:t>)</a:t>
            </a:r>
          </a:p>
        </p:txBody>
      </p:sp>
      <p:sp>
        <p:nvSpPr>
          <p:cNvPr id="51" name="직사각형 50"/>
          <p:cNvSpPr/>
          <p:nvPr/>
        </p:nvSpPr>
        <p:spPr bwMode="auto">
          <a:xfrm>
            <a:off x="3041362" y="4944693"/>
            <a:ext cx="1297843" cy="382156"/>
          </a:xfrm>
          <a:prstGeom prst="rect">
            <a:avLst/>
          </a:prstGeom>
          <a:solidFill>
            <a:srgbClr val="FFFF00"/>
          </a:solidFill>
          <a:ln w="28575" cap="flat" cmpd="sng" algn="ctr">
            <a:solidFill>
              <a:schemeClr val="accent6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o-KR" altLang="en-US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주선사</a:t>
            </a:r>
            <a:endParaRPr kumimoji="0" lang="ko-KR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2" name="직사각형 51"/>
          <p:cNvSpPr/>
          <p:nvPr/>
        </p:nvSpPr>
        <p:spPr bwMode="auto">
          <a:xfrm>
            <a:off x="5003724" y="4972050"/>
            <a:ext cx="1297843" cy="382156"/>
          </a:xfrm>
          <a:prstGeom prst="rect">
            <a:avLst/>
          </a:prstGeom>
          <a:solidFill>
            <a:srgbClr val="FFFF00"/>
          </a:solidFill>
          <a:ln w="28575" cap="flat" cmpd="sng" algn="ctr">
            <a:solidFill>
              <a:schemeClr val="accent6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o-KR" altLang="en-US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주선사</a:t>
            </a:r>
            <a:endParaRPr kumimoji="0" lang="ko-KR" alt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2332227" y="4831655"/>
            <a:ext cx="7873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b="1" dirty="0" smtClean="0">
                <a:solidFill>
                  <a:srgbClr val="FF0000"/>
                </a:solidFill>
              </a:rPr>
              <a:t>대리의뢰</a:t>
            </a:r>
            <a:endParaRPr lang="en-US" altLang="ko-KR" sz="1200" b="1" dirty="0" smtClean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1200" b="1" dirty="0" smtClean="0">
                <a:solidFill>
                  <a:srgbClr val="FF0000"/>
                </a:solidFill>
              </a:rPr>
              <a:t>중개의</a:t>
            </a:r>
            <a:r>
              <a:rPr lang="ko-KR" altLang="en-US" sz="1200" b="1" dirty="0">
                <a:solidFill>
                  <a:srgbClr val="FF0000"/>
                </a:solidFill>
              </a:rPr>
              <a:t>뢰</a:t>
            </a:r>
            <a:endParaRPr lang="en-US" altLang="ko-KR" sz="1200" b="1" dirty="0" smtClean="0">
              <a:solidFill>
                <a:srgbClr val="FF0000"/>
              </a:solidFill>
            </a:endParaRPr>
          </a:p>
        </p:txBody>
      </p:sp>
      <p:cxnSp>
        <p:nvCxnSpPr>
          <p:cNvPr id="54" name="직선 화살표 연결선 53"/>
          <p:cNvCxnSpPr/>
          <p:nvPr/>
        </p:nvCxnSpPr>
        <p:spPr bwMode="auto">
          <a:xfrm>
            <a:off x="2514659" y="5165186"/>
            <a:ext cx="468000" cy="1448"/>
          </a:xfrm>
          <a:prstGeom prst="straightConnector1">
            <a:avLst/>
          </a:prstGeom>
          <a:gradFill rotWithShape="0">
            <a:gsLst>
              <a:gs pos="0">
                <a:srgbClr val="3399FF"/>
              </a:gs>
              <a:gs pos="100000">
                <a:srgbClr val="00009A"/>
              </a:gs>
            </a:gsLst>
            <a:lin ang="2700000" scaled="1"/>
          </a:gradFill>
          <a:ln w="28575" cap="flat" cmpd="sng" algn="ctr">
            <a:solidFill>
              <a:srgbClr val="3636B6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55" name="직선 화살표 연결선 54"/>
          <p:cNvCxnSpPr/>
          <p:nvPr/>
        </p:nvCxnSpPr>
        <p:spPr bwMode="auto">
          <a:xfrm>
            <a:off x="6410572" y="5148477"/>
            <a:ext cx="432000" cy="1448"/>
          </a:xfrm>
          <a:prstGeom prst="straightConnector1">
            <a:avLst/>
          </a:prstGeom>
          <a:gradFill rotWithShape="0">
            <a:gsLst>
              <a:gs pos="0">
                <a:srgbClr val="3399FF"/>
              </a:gs>
              <a:gs pos="100000">
                <a:srgbClr val="00009A"/>
              </a:gs>
            </a:gsLst>
            <a:lin ang="2700000" scaled="1"/>
          </a:gradFill>
          <a:ln w="28575" cap="flat" cmpd="sng" algn="ctr">
            <a:solidFill>
              <a:srgbClr val="3636B6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9" name="AutoShape 317"/>
          <p:cNvSpPr>
            <a:spLocks noChangeArrowheads="1"/>
          </p:cNvSpPr>
          <p:nvPr/>
        </p:nvSpPr>
        <p:spPr bwMode="auto">
          <a:xfrm>
            <a:off x="771452" y="889000"/>
            <a:ext cx="8078496" cy="5035549"/>
          </a:xfrm>
          <a:prstGeom prst="roundRect">
            <a:avLst>
              <a:gd name="adj" fmla="val 8620"/>
            </a:avLst>
          </a:prstGeom>
          <a:noFill/>
          <a:ln w="19050" algn="ctr">
            <a:solidFill>
              <a:srgbClr val="6699FF"/>
            </a:solidFill>
            <a:round/>
            <a:headEnd/>
            <a:tailEnd/>
          </a:ln>
          <a:effectLst/>
          <a:extLst/>
        </p:spPr>
        <p:txBody>
          <a:bodyPr vert="horz" wrap="none" lIns="0" tIns="0" rIns="0" bIns="0" anchor="t"/>
          <a:lstStyle/>
          <a:p>
            <a:pPr marL="180975" indent="-95250" algn="l">
              <a:buFont typeface="Arial" panose="020B0604020202020204" pitchFamily="34" charset="0"/>
              <a:buChar char="•"/>
            </a:pPr>
            <a:endParaRPr lang="en-US" altLang="ko-KR" sz="1400" dirty="0" smtClean="0">
              <a:solidFill>
                <a:srgbClr val="152437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80975" indent="-95250" algn="l">
              <a:buFont typeface="Arial" panose="020B0604020202020204" pitchFamily="34" charset="0"/>
              <a:buChar char="•"/>
            </a:pPr>
            <a:r>
              <a:rPr lang="en-US" altLang="ko-KR" sz="1400" dirty="0" smtClean="0">
                <a:solidFill>
                  <a:srgbClr val="152437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400" dirty="0" smtClean="0">
                <a:solidFill>
                  <a:srgbClr val="152437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주선사업자는 다른 주선사업자와 재계약 불가</a:t>
            </a:r>
            <a:endParaRPr lang="en-US" altLang="ko-KR" sz="1400" dirty="0" smtClean="0">
              <a:solidFill>
                <a:srgbClr val="152437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80975" indent="-95250" algn="l">
              <a:buFont typeface="Arial" panose="020B0604020202020204" pitchFamily="34" charset="0"/>
              <a:buChar char="•"/>
            </a:pPr>
            <a:endParaRPr lang="en-US" altLang="ko-KR" sz="1400" dirty="0">
              <a:solidFill>
                <a:srgbClr val="152437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80975" indent="-95250" algn="l">
              <a:buFont typeface="Arial" panose="020B0604020202020204" pitchFamily="34" charset="0"/>
              <a:buChar char="•"/>
            </a:pPr>
            <a:endParaRPr lang="en-US" altLang="ko-KR" sz="1400" dirty="0" smtClean="0">
              <a:solidFill>
                <a:srgbClr val="152437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80975" indent="-95250" algn="l">
              <a:buFont typeface="Arial" panose="020B0604020202020204" pitchFamily="34" charset="0"/>
              <a:buChar char="•"/>
            </a:pPr>
            <a:endParaRPr lang="en-US" altLang="ko-KR" sz="1400" dirty="0" smtClean="0">
              <a:solidFill>
                <a:srgbClr val="152437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80975" indent="-95250" algn="l">
              <a:buFont typeface="Arial" panose="020B0604020202020204" pitchFamily="34" charset="0"/>
              <a:buChar char="•"/>
            </a:pPr>
            <a:endParaRPr lang="en-US" altLang="ko-KR" sz="1400" dirty="0" smtClean="0">
              <a:solidFill>
                <a:srgbClr val="152437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80975" indent="-95250" algn="l">
              <a:buFont typeface="Arial" panose="020B0604020202020204" pitchFamily="34" charset="0"/>
              <a:buChar char="•"/>
            </a:pPr>
            <a:endParaRPr lang="en-US" altLang="ko-KR" sz="1400" dirty="0" smtClean="0">
              <a:solidFill>
                <a:srgbClr val="152437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80975" indent="-95250" algn="l">
              <a:buFont typeface="Arial" panose="020B0604020202020204" pitchFamily="34" charset="0"/>
              <a:buChar char="•"/>
            </a:pPr>
            <a:r>
              <a:rPr lang="en-US" altLang="ko-KR" sz="1400" dirty="0">
                <a:solidFill>
                  <a:srgbClr val="152437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400" dirty="0" smtClean="0">
                <a:solidFill>
                  <a:srgbClr val="152437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자기명의계약일 경우</a:t>
            </a:r>
            <a:r>
              <a:rPr lang="en-US" altLang="ko-KR" sz="1400" dirty="0" smtClean="0">
                <a:solidFill>
                  <a:srgbClr val="152437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400" dirty="0">
                <a:solidFill>
                  <a:srgbClr val="152437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화물운송을 효율적으로 수행할 수 있도록 위</a:t>
            </a:r>
            <a:r>
              <a:rPr lang="en-US" altLang="ko-KR" sz="1400" dirty="0">
                <a:solidFill>
                  <a:srgbClr val="152437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·</a:t>
            </a:r>
            <a:r>
              <a:rPr lang="ko-KR" altLang="en-US" sz="1400" dirty="0">
                <a:solidFill>
                  <a:srgbClr val="152437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수탁차주나 </a:t>
            </a:r>
            <a:r>
              <a:rPr lang="en-US" altLang="ko-KR" sz="1400" dirty="0">
                <a:solidFill>
                  <a:srgbClr val="152437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r>
              <a:rPr lang="ko-KR" altLang="en-US" sz="1400" dirty="0" smtClean="0">
                <a:solidFill>
                  <a:srgbClr val="152437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대사업자에게</a:t>
            </a:r>
            <a:r>
              <a:rPr lang="en-US" altLang="ko-KR" sz="1400" dirty="0" smtClean="0">
                <a:solidFill>
                  <a:srgbClr val="152437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/>
            </a:r>
            <a:br>
              <a:rPr lang="en-US" altLang="ko-KR" sz="1400" dirty="0" smtClean="0">
                <a:solidFill>
                  <a:srgbClr val="152437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z="1400" dirty="0" smtClean="0">
                <a:solidFill>
                  <a:srgbClr val="152437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400" dirty="0">
                <a:solidFill>
                  <a:srgbClr val="152437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화물운송을 직접 위탁하기 위하여 다른 </a:t>
            </a:r>
            <a:r>
              <a:rPr lang="ko-KR" altLang="en-US" sz="1400" dirty="0" smtClean="0">
                <a:solidFill>
                  <a:srgbClr val="152437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주선사업자에게 중개 또는 대리 의뢰 가능</a:t>
            </a:r>
            <a:endParaRPr lang="en-US" altLang="ko-KR" sz="1400" dirty="0" smtClean="0">
              <a:solidFill>
                <a:srgbClr val="152437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80975" indent="-95250" algn="l">
              <a:buFont typeface="Arial" panose="020B0604020202020204" pitchFamily="34" charset="0"/>
              <a:buChar char="•"/>
            </a:pPr>
            <a:endParaRPr lang="en-US" altLang="ko-KR" sz="1400" dirty="0">
              <a:solidFill>
                <a:srgbClr val="152437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80975" indent="-95250" algn="l">
              <a:buFont typeface="Arial" panose="020B0604020202020204" pitchFamily="34" charset="0"/>
              <a:buChar char="•"/>
            </a:pPr>
            <a:endParaRPr lang="en-US" altLang="ko-KR" sz="1400" dirty="0" smtClean="0">
              <a:solidFill>
                <a:srgbClr val="152437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80975" indent="-95250" algn="l">
              <a:buFont typeface="Arial" panose="020B0604020202020204" pitchFamily="34" charset="0"/>
              <a:buChar char="•"/>
            </a:pPr>
            <a:endParaRPr lang="en-US" altLang="ko-KR" sz="1400" dirty="0">
              <a:solidFill>
                <a:srgbClr val="152437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80975" indent="-95250" algn="l">
              <a:buFont typeface="Arial" panose="020B0604020202020204" pitchFamily="34" charset="0"/>
              <a:buChar char="•"/>
            </a:pPr>
            <a:endParaRPr lang="en-US" altLang="ko-KR" sz="1400" dirty="0" smtClean="0">
              <a:solidFill>
                <a:srgbClr val="152437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80975" indent="-95250" algn="l">
              <a:buFont typeface="Arial" panose="020B0604020202020204" pitchFamily="34" charset="0"/>
              <a:buChar char="•"/>
            </a:pPr>
            <a:endParaRPr lang="en-US" altLang="ko-KR" sz="1400" dirty="0" smtClean="0">
              <a:solidFill>
                <a:srgbClr val="152437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80975" indent="-95250" algn="l">
              <a:buFont typeface="Arial" panose="020B0604020202020204" pitchFamily="34" charset="0"/>
              <a:buChar char="•"/>
            </a:pPr>
            <a:endParaRPr lang="en-US" altLang="ko-KR" sz="1400" dirty="0">
              <a:solidFill>
                <a:srgbClr val="152437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180975" indent="-95250" algn="l">
              <a:buFont typeface="Arial" panose="020B0604020202020204" pitchFamily="34" charset="0"/>
              <a:buChar char="•"/>
            </a:pPr>
            <a:r>
              <a:rPr lang="en-US" altLang="ko-KR" sz="1400" dirty="0" smtClean="0">
                <a:solidFill>
                  <a:srgbClr val="152437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400" dirty="0" smtClean="0">
                <a:solidFill>
                  <a:srgbClr val="152437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화주로부터 </a:t>
            </a:r>
            <a:r>
              <a:rPr lang="ko-KR" altLang="en-US" sz="1400" dirty="0">
                <a:solidFill>
                  <a:srgbClr val="152437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중개 또는 대리를 </a:t>
            </a:r>
            <a:r>
              <a:rPr lang="ko-KR" altLang="en-US" sz="1400" dirty="0" err="1">
                <a:solidFill>
                  <a:srgbClr val="152437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의뢰받은</a:t>
            </a:r>
            <a:r>
              <a:rPr lang="ko-KR" altLang="en-US" sz="1400" dirty="0">
                <a:solidFill>
                  <a:srgbClr val="152437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화물에 대하여 다른 운송주선사업자에게 </a:t>
            </a:r>
            <a:r>
              <a:rPr lang="ko-KR" altLang="en-US" sz="1400" dirty="0" smtClean="0">
                <a:solidFill>
                  <a:srgbClr val="152437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수수료나</a:t>
            </a:r>
            <a:r>
              <a:rPr lang="en-US" altLang="ko-KR" sz="1400" dirty="0" smtClean="0">
                <a:solidFill>
                  <a:srgbClr val="152437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/>
            </a:r>
            <a:br>
              <a:rPr lang="en-US" altLang="ko-KR" sz="1400" dirty="0" smtClean="0">
                <a:solidFill>
                  <a:srgbClr val="152437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z="1400" dirty="0" smtClean="0">
                <a:solidFill>
                  <a:srgbClr val="152437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400" dirty="0">
                <a:solidFill>
                  <a:srgbClr val="152437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그 밖의 대가를 받고 중개 또는 대리를 </a:t>
            </a:r>
            <a:r>
              <a:rPr lang="ko-KR" altLang="en-US" sz="1400" dirty="0" smtClean="0">
                <a:solidFill>
                  <a:srgbClr val="152437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의뢰 불가능 </a:t>
            </a:r>
            <a:r>
              <a:rPr lang="en-US" altLang="ko-KR" sz="1400" dirty="0" smtClean="0">
                <a:solidFill>
                  <a:srgbClr val="152437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400" dirty="0" err="1" smtClean="0">
                <a:solidFill>
                  <a:srgbClr val="152437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대가없이</a:t>
            </a:r>
            <a:r>
              <a:rPr lang="ko-KR" altLang="en-US" sz="1400" dirty="0" smtClean="0">
                <a:solidFill>
                  <a:srgbClr val="152437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중개 또는 대리 의뢰 가능</a:t>
            </a:r>
            <a:r>
              <a:rPr lang="en-US" altLang="ko-KR" sz="1400" dirty="0" smtClean="0">
                <a:solidFill>
                  <a:srgbClr val="152437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  <a:p>
            <a:pPr marL="180975" indent="-95250" algn="l">
              <a:buFont typeface="Arial" panose="020B0604020202020204" pitchFamily="34" charset="0"/>
              <a:buChar char="•"/>
            </a:pPr>
            <a:endParaRPr lang="en-US" altLang="ko-KR" sz="1400" dirty="0">
              <a:solidFill>
                <a:srgbClr val="152437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6409938" y="4831655"/>
            <a:ext cx="23423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b="1" dirty="0" err="1" smtClean="0">
                <a:solidFill>
                  <a:srgbClr val="FF0000"/>
                </a:solidFill>
              </a:rPr>
              <a:t>또다른</a:t>
            </a:r>
            <a:r>
              <a:rPr lang="ko-KR" altLang="en-US" sz="1200" b="1" dirty="0" smtClean="0">
                <a:solidFill>
                  <a:srgbClr val="FF0000"/>
                </a:solidFill>
              </a:rPr>
              <a:t> </a:t>
            </a:r>
            <a:r>
              <a:rPr lang="ko-KR" altLang="en-US" sz="1200" b="1" dirty="0" err="1" smtClean="0">
                <a:solidFill>
                  <a:srgbClr val="FF0000"/>
                </a:solidFill>
              </a:rPr>
              <a:t>주선사로</a:t>
            </a:r>
            <a:r>
              <a:rPr lang="ko-KR" altLang="en-US" sz="1200" b="1" dirty="0" smtClean="0">
                <a:solidFill>
                  <a:srgbClr val="FF0000"/>
                </a:solidFill>
              </a:rPr>
              <a:t> </a:t>
            </a:r>
            <a:endParaRPr lang="en-US" altLang="ko-KR" sz="1200" b="1" dirty="0" smtClean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1200" b="1" dirty="0" err="1" smtClean="0">
                <a:solidFill>
                  <a:srgbClr val="FF0000"/>
                </a:solidFill>
              </a:rPr>
              <a:t>대가없이</a:t>
            </a:r>
            <a:r>
              <a:rPr lang="ko-KR" altLang="en-US" sz="1200" b="1" dirty="0" smtClean="0">
                <a:solidFill>
                  <a:srgbClr val="FF0000"/>
                </a:solidFill>
              </a:rPr>
              <a:t> 중개 또는 대리 불가능</a:t>
            </a:r>
            <a:endParaRPr lang="en-US" altLang="ko-KR" sz="1200" b="1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4265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ko-KR" altLang="ko-KR" dirty="0" smtClean="0"/>
          </a:p>
        </p:txBody>
      </p:sp>
      <p:pic>
        <p:nvPicPr>
          <p:cNvPr id="21508" name="Picture 4" descr="마스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80000" cy="688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5" descr="라인1"/>
          <p:cNvPicPr>
            <a:picLocks noChangeAspect="1" noChangeArrowheads="1"/>
          </p:cNvPicPr>
          <p:nvPr/>
        </p:nvPicPr>
        <p:blipFill>
          <a:blip r:embed="rId3" cstate="print"/>
          <a:srcRect t="67847" r="24792"/>
          <a:stretch>
            <a:fillRect/>
          </a:stretch>
        </p:blipFill>
        <p:spPr bwMode="auto">
          <a:xfrm>
            <a:off x="0" y="4652963"/>
            <a:ext cx="6877050" cy="220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0" name="Picture 6" descr="라인"/>
          <p:cNvPicPr>
            <a:picLocks noChangeAspect="1" noChangeArrowheads="1"/>
          </p:cNvPicPr>
          <p:nvPr/>
        </p:nvPicPr>
        <p:blipFill>
          <a:blip r:embed="rId4" cstate="print"/>
          <a:srcRect l="24010" b="66806"/>
          <a:stretch>
            <a:fillRect/>
          </a:stretch>
        </p:blipFill>
        <p:spPr bwMode="auto">
          <a:xfrm>
            <a:off x="2195513" y="0"/>
            <a:ext cx="6948487" cy="227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3" name="Picture 10" descr="차례"/>
          <p:cNvPicPr>
            <a:picLocks noChangeAspect="1" noChangeArrowheads="1"/>
          </p:cNvPicPr>
          <p:nvPr/>
        </p:nvPicPr>
        <p:blipFill>
          <a:blip r:embed="rId5" cstate="print"/>
          <a:srcRect l="9843" t="12199" r="72830" b="73102"/>
          <a:stretch>
            <a:fillRect/>
          </a:stretch>
        </p:blipFill>
        <p:spPr bwMode="auto">
          <a:xfrm>
            <a:off x="900113" y="413449"/>
            <a:ext cx="1584325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4" name="Picture 11" descr="사진"/>
          <p:cNvPicPr>
            <a:picLocks noChangeAspect="1" noChangeArrowheads="1"/>
          </p:cNvPicPr>
          <p:nvPr/>
        </p:nvPicPr>
        <p:blipFill>
          <a:blip r:embed="rId6" cstate="print"/>
          <a:srcRect l="44479" t="55255"/>
          <a:stretch>
            <a:fillRect/>
          </a:stretch>
        </p:blipFill>
        <p:spPr bwMode="auto">
          <a:xfrm>
            <a:off x="4067175" y="3789363"/>
            <a:ext cx="5076825" cy="3068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8" descr="바"/>
          <p:cNvPicPr>
            <a:picLocks noChangeAspect="1" noChangeArrowheads="1"/>
          </p:cNvPicPr>
          <p:nvPr/>
        </p:nvPicPr>
        <p:blipFill>
          <a:blip r:embed="rId7" cstate="print"/>
          <a:srcRect l="11406" t="27940" r="10625" b="52106"/>
          <a:stretch>
            <a:fillRect/>
          </a:stretch>
        </p:blipFill>
        <p:spPr bwMode="auto">
          <a:xfrm>
            <a:off x="1042988" y="1692323"/>
            <a:ext cx="7129462" cy="115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9" descr="바2"/>
          <p:cNvPicPr>
            <a:picLocks noChangeAspect="1" noChangeArrowheads="1"/>
          </p:cNvPicPr>
          <p:nvPr/>
        </p:nvPicPr>
        <p:blipFill>
          <a:blip r:embed="rId8" cstate="print"/>
          <a:srcRect l="12206" t="46852" r="13768" b="34259"/>
          <a:stretch>
            <a:fillRect/>
          </a:stretch>
        </p:blipFill>
        <p:spPr bwMode="auto">
          <a:xfrm>
            <a:off x="1116013" y="3541507"/>
            <a:ext cx="6769100" cy="1093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Text Box 12"/>
          <p:cNvSpPr txBox="1">
            <a:spLocks noChangeArrowheads="1"/>
          </p:cNvSpPr>
          <p:nvPr/>
        </p:nvSpPr>
        <p:spPr bwMode="auto">
          <a:xfrm>
            <a:off x="1431925" y="1879648"/>
            <a:ext cx="5953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003366"/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sz="3200" dirty="0">
                <a:solidFill>
                  <a:srgbClr val="FFFFFF"/>
                </a:solidFill>
                <a:latin typeface="HY견고딕" pitchFamily="18" charset="-127"/>
                <a:ea typeface="HY견고딕" pitchFamily="18" charset="-127"/>
              </a:rPr>
              <a:t>Ⅰ</a:t>
            </a:r>
          </a:p>
        </p:txBody>
      </p:sp>
      <p:sp>
        <p:nvSpPr>
          <p:cNvPr id="27" name="Text Box 13"/>
          <p:cNvSpPr txBox="1">
            <a:spLocks noChangeArrowheads="1"/>
          </p:cNvSpPr>
          <p:nvPr/>
        </p:nvSpPr>
        <p:spPr bwMode="auto">
          <a:xfrm>
            <a:off x="1431925" y="3654219"/>
            <a:ext cx="5953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003366"/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sz="3200" dirty="0" smtClean="0">
                <a:solidFill>
                  <a:srgbClr val="FFFFFF"/>
                </a:solidFill>
                <a:latin typeface="굴림" pitchFamily="50" charset="-127"/>
                <a:ea typeface="굴림" pitchFamily="50" charset="-127"/>
              </a:rPr>
              <a:t>Ⅲ</a:t>
            </a:r>
            <a:endParaRPr lang="en-US" altLang="ko-KR" sz="3200" dirty="0">
              <a:solidFill>
                <a:srgbClr val="FFFFFF"/>
              </a:solidFill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28" name="Text Box 14"/>
          <p:cNvSpPr txBox="1">
            <a:spLocks noChangeArrowheads="1"/>
          </p:cNvSpPr>
          <p:nvPr/>
        </p:nvSpPr>
        <p:spPr bwMode="auto">
          <a:xfrm>
            <a:off x="2530117" y="3708194"/>
            <a:ext cx="245932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ko-KR" altLang="en-US" sz="2800" dirty="0" smtClean="0">
                <a:solidFill>
                  <a:srgbClr val="000000"/>
                </a:solidFill>
              </a:rPr>
              <a:t>실적신고 내용</a:t>
            </a:r>
            <a:endParaRPr lang="ko-KR" altLang="en-US" sz="2800" dirty="0">
              <a:solidFill>
                <a:srgbClr val="000000"/>
              </a:solidFill>
            </a:endParaRPr>
          </a:p>
        </p:txBody>
      </p:sp>
      <p:sp>
        <p:nvSpPr>
          <p:cNvPr id="29" name="Text Box 15"/>
          <p:cNvSpPr txBox="1">
            <a:spLocks noChangeArrowheads="1"/>
          </p:cNvSpPr>
          <p:nvPr/>
        </p:nvSpPr>
        <p:spPr bwMode="auto">
          <a:xfrm>
            <a:off x="2555875" y="1925686"/>
            <a:ext cx="461376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ko-KR" altLang="en-US" sz="2800" dirty="0" smtClean="0">
                <a:solidFill>
                  <a:srgbClr val="000000"/>
                </a:solidFill>
              </a:rPr>
              <a:t>화물운송실적신고제의 개요</a:t>
            </a:r>
            <a:endParaRPr lang="ko-KR" altLang="en-US" sz="2800" dirty="0">
              <a:solidFill>
                <a:srgbClr val="000000"/>
              </a:solidFill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30" name="Picture 9" descr="바2"/>
          <p:cNvPicPr>
            <a:picLocks noChangeAspect="1" noChangeArrowheads="1"/>
          </p:cNvPicPr>
          <p:nvPr/>
        </p:nvPicPr>
        <p:blipFill>
          <a:blip r:embed="rId8" cstate="print"/>
          <a:srcRect l="12206" t="46852" r="13768" b="34259"/>
          <a:stretch>
            <a:fillRect/>
          </a:stretch>
        </p:blipFill>
        <p:spPr bwMode="auto">
          <a:xfrm>
            <a:off x="1143000" y="4428602"/>
            <a:ext cx="6769100" cy="1093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Text Box 13"/>
          <p:cNvSpPr txBox="1">
            <a:spLocks noChangeArrowheads="1"/>
          </p:cNvSpPr>
          <p:nvPr/>
        </p:nvSpPr>
        <p:spPr bwMode="auto">
          <a:xfrm>
            <a:off x="1458913" y="4395010"/>
            <a:ext cx="595035" cy="752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003366"/>
            </a:outerShdw>
          </a:effectLst>
        </p:spPr>
        <p:txBody>
          <a:bodyPr wrap="none">
            <a:spAutoFit/>
          </a:bodyPr>
          <a:lstStyle/>
          <a:p>
            <a:pPr algn="just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3200" dirty="0" smtClean="0">
                <a:ea typeface="굴림" pitchFamily="50" charset="-127"/>
              </a:rPr>
              <a:t>Ⅳ</a:t>
            </a:r>
            <a:endParaRPr lang="en-US" altLang="ko-KR" sz="3200" dirty="0"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32" name="Text Box 14"/>
          <p:cNvSpPr txBox="1">
            <a:spLocks noChangeArrowheads="1"/>
          </p:cNvSpPr>
          <p:nvPr/>
        </p:nvSpPr>
        <p:spPr bwMode="auto">
          <a:xfrm>
            <a:off x="2531569" y="4595289"/>
            <a:ext cx="533351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ko-KR" altLang="en-US" sz="2800" dirty="0">
                <a:solidFill>
                  <a:srgbClr val="000000"/>
                </a:solidFill>
              </a:rPr>
              <a:t>실적신고 관련 지원 및 기타사항</a:t>
            </a:r>
          </a:p>
        </p:txBody>
      </p:sp>
      <p:pic>
        <p:nvPicPr>
          <p:cNvPr id="36" name="Picture 9" descr="바2"/>
          <p:cNvPicPr>
            <a:picLocks noChangeAspect="1" noChangeArrowheads="1"/>
          </p:cNvPicPr>
          <p:nvPr/>
        </p:nvPicPr>
        <p:blipFill>
          <a:blip r:embed="rId8" cstate="print"/>
          <a:srcRect l="12206" t="46852" r="13768" b="34259"/>
          <a:stretch>
            <a:fillRect/>
          </a:stretch>
        </p:blipFill>
        <p:spPr bwMode="auto">
          <a:xfrm>
            <a:off x="1109917" y="2669779"/>
            <a:ext cx="6769100" cy="1093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" name="Text Box 13"/>
          <p:cNvSpPr txBox="1">
            <a:spLocks noChangeArrowheads="1"/>
          </p:cNvSpPr>
          <p:nvPr/>
        </p:nvSpPr>
        <p:spPr bwMode="auto">
          <a:xfrm>
            <a:off x="1425829" y="2782491"/>
            <a:ext cx="5953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003366"/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sz="3200" dirty="0">
                <a:solidFill>
                  <a:srgbClr val="FFFFFF"/>
                </a:solidFill>
                <a:latin typeface="HY견고딕" pitchFamily="18" charset="-127"/>
                <a:ea typeface="HY견고딕" pitchFamily="18" charset="-127"/>
              </a:rPr>
              <a:t>Ⅱ</a:t>
            </a:r>
          </a:p>
        </p:txBody>
      </p:sp>
      <p:sp>
        <p:nvSpPr>
          <p:cNvPr id="38" name="Text Box 14"/>
          <p:cNvSpPr txBox="1">
            <a:spLocks noChangeArrowheads="1"/>
          </p:cNvSpPr>
          <p:nvPr/>
        </p:nvSpPr>
        <p:spPr bwMode="auto">
          <a:xfrm>
            <a:off x="2549779" y="2836466"/>
            <a:ext cx="245932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ko-KR" altLang="en-US" sz="2800" dirty="0" smtClean="0">
                <a:solidFill>
                  <a:srgbClr val="000000"/>
                </a:solidFill>
                <a:latin typeface="HY견고딕" pitchFamily="18" charset="-127"/>
                <a:ea typeface="HY견고딕" pitchFamily="18" charset="-127"/>
              </a:rPr>
              <a:t>실적신고 방법</a:t>
            </a:r>
            <a:endParaRPr lang="ko-KR" altLang="en-US" sz="2800" dirty="0">
              <a:solidFill>
                <a:srgbClr val="000000"/>
              </a:solidFill>
              <a:latin typeface="HY견고딕" pitchFamily="18" charset="-127"/>
              <a:ea typeface="HY견고딕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 bwMode="auto">
          <a:xfrm>
            <a:off x="448410" y="1918826"/>
            <a:ext cx="8508713" cy="1005349"/>
          </a:xfrm>
          <a:prstGeom prst="rect">
            <a:avLst/>
          </a:prstGeom>
          <a:solidFill>
            <a:schemeClr val="accent3">
              <a:lumMod val="85000"/>
            </a:schemeClr>
          </a:solidFill>
          <a:ln w="25400" cap="flat" cmpd="sng" algn="ctr">
            <a:solidFill>
              <a:schemeClr val="tx2"/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ctr"/>
          <a:lstStyle/>
          <a:p>
            <a:pPr marL="87313" marR="0" lvl="0" indent="-87313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ko-KR" altLang="en-US" sz="16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>
          <a:xfrm>
            <a:off x="388365" y="292608"/>
            <a:ext cx="8597371" cy="868363"/>
          </a:xfrm>
        </p:spPr>
        <p:txBody>
          <a:bodyPr/>
          <a:lstStyle/>
          <a:p>
            <a:r>
              <a:rPr lang="en-US" altLang="ko-KR" sz="3600" dirty="0" smtClean="0">
                <a:solidFill>
                  <a:srgbClr val="FFFF00"/>
                </a:solidFill>
                <a:latin typeface="HY헤드라인M" pitchFamily="18" charset="-127"/>
                <a:ea typeface="HY헤드라인M" pitchFamily="18" charset="-127"/>
              </a:rPr>
              <a:t>I. </a:t>
            </a:r>
            <a:r>
              <a:rPr lang="ko-KR" altLang="en-US" sz="3600" dirty="0" smtClean="0">
                <a:solidFill>
                  <a:srgbClr val="FFFF00"/>
                </a:solidFill>
                <a:latin typeface="HY헤드라인M" pitchFamily="18" charset="-127"/>
                <a:ea typeface="HY헤드라인M" pitchFamily="18" charset="-127"/>
              </a:rPr>
              <a:t>화물운송실적신고제의 </a:t>
            </a:r>
            <a:r>
              <a:rPr lang="ko-KR" altLang="en-US" sz="3600" dirty="0">
                <a:solidFill>
                  <a:srgbClr val="FFFF00"/>
                </a:solidFill>
                <a:latin typeface="HY헤드라인M" pitchFamily="18" charset="-127"/>
                <a:ea typeface="HY헤드라인M" pitchFamily="18" charset="-127"/>
              </a:rPr>
              <a:t>개요</a:t>
            </a:r>
            <a:endParaRPr lang="en-US" altLang="ko-KR" sz="3600" dirty="0">
              <a:solidFill>
                <a:srgbClr val="FFFF00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34" name="Text Box 36"/>
          <p:cNvSpPr txBox="1">
            <a:spLocks noChangeArrowheads="1"/>
          </p:cNvSpPr>
          <p:nvPr/>
        </p:nvSpPr>
        <p:spPr bwMode="auto">
          <a:xfrm>
            <a:off x="558574" y="1977538"/>
            <a:ext cx="842716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ko-KR" altLang="en-US" sz="1600" b="1" i="0" u="none" strike="noStrike" kern="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신고대상자</a:t>
            </a:r>
            <a:r>
              <a:rPr kumimoji="0" lang="ko-KR" altLang="en-US" sz="1600" i="0" u="none" strike="noStrike" kern="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인</a:t>
            </a:r>
            <a:r>
              <a:rPr kumimoji="0" lang="en-US" altLang="ko-KR" sz="1600" i="0" u="none" strike="noStrike" kern="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1600" b="1" i="0" u="none" strike="noStrike" kern="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화물자동차 </a:t>
            </a:r>
            <a:r>
              <a:rPr kumimoji="0" lang="ko-KR" altLang="en-US" sz="1600" b="1" i="0" u="none" strike="noStrike" kern="0" cap="none" spc="0" normalizeH="0" noProof="0" dirty="0" smtClean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운수사업자</a:t>
            </a:r>
            <a:r>
              <a:rPr kumimoji="0" lang="en-US" altLang="ko-KR" sz="1200" b="1" i="0" u="none" strike="noStrike" kern="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[</a:t>
            </a:r>
            <a:r>
              <a:rPr kumimoji="0" lang="ko-KR" altLang="en-US" sz="1200" b="1" i="0" u="none" strike="noStrike" kern="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운송</a:t>
            </a:r>
            <a:r>
              <a:rPr kumimoji="0" lang="en-US" altLang="ko-KR" sz="1200" b="1" i="0" u="none" strike="noStrike" kern="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1200" b="1" i="0" u="none" strike="noStrike" kern="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주선</a:t>
            </a:r>
            <a:r>
              <a:rPr kumimoji="0" lang="en-US" altLang="ko-KR" sz="1200" b="1" i="0" u="none" strike="noStrike" kern="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1200" b="1" i="0" u="none" strike="noStrike" kern="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국제물류주선</a:t>
            </a:r>
            <a:r>
              <a:rPr kumimoji="0" lang="en-US" altLang="ko-KR" sz="1200" b="1" i="0" u="none" strike="noStrike" kern="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), </a:t>
            </a:r>
            <a:r>
              <a:rPr kumimoji="0" lang="ko-KR" altLang="en-US" sz="1200" b="1" i="0" u="none" strike="noStrike" kern="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가맹</a:t>
            </a:r>
            <a:r>
              <a:rPr kumimoji="0" lang="en-US" altLang="ko-KR" sz="1200" b="1" i="0" u="none" strike="noStrike" kern="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]</a:t>
            </a:r>
            <a:r>
              <a:rPr kumimoji="0" lang="ko-KR" altLang="en-US" sz="1600" i="0" u="none" strike="noStrike" kern="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가</a:t>
            </a:r>
            <a:endParaRPr kumimoji="0" lang="en-US" altLang="ko-KR" sz="1800" i="0" u="none" strike="noStrike" kern="0" cap="none" spc="0" normalizeH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</a:endParaRPr>
          </a:p>
          <a:p>
            <a:pPr marL="0" marR="0" lvl="0" indent="0" algn="l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ko-KR" altLang="en-US" sz="1600" kern="0" dirty="0" smtClean="0">
                <a:solidFill>
                  <a:srgbClr val="152437"/>
                </a:solidFill>
                <a:latin typeface="맑은 고딕" pitchFamily="50" charset="-127"/>
                <a:ea typeface="맑은 고딕" pitchFamily="50" charset="-127"/>
              </a:rPr>
              <a:t>일정기준에 따라 </a:t>
            </a:r>
            <a:r>
              <a:rPr kumimoji="0" lang="ko-KR" altLang="en-US" sz="1600" b="1" i="0" u="none" strike="noStrike" kern="0" cap="none" spc="0" normalizeH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운송</a:t>
            </a:r>
            <a:r>
              <a:rPr kumimoji="0" lang="en-US" altLang="ko-KR" sz="1600" b="1" kern="0" noProof="0" dirty="0">
                <a:solidFill>
                  <a:srgbClr val="0000FF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1600" kern="0" noProof="0" dirty="0" smtClean="0">
                <a:solidFill>
                  <a:srgbClr val="152437"/>
                </a:solidFill>
                <a:latin typeface="맑은 고딕" pitchFamily="50" charset="-127"/>
                <a:ea typeface="맑은 고딕" pitchFamily="50" charset="-127"/>
              </a:rPr>
              <a:t>또는</a:t>
            </a:r>
            <a:r>
              <a:rPr kumimoji="0" lang="ko-KR" altLang="en-US" sz="1600" b="1" kern="0" noProof="0" dirty="0" smtClean="0">
                <a:solidFill>
                  <a:srgbClr val="0000FF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1600" b="1" i="0" u="none" strike="noStrike" kern="0" cap="none" spc="0" normalizeH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주선 실적</a:t>
            </a:r>
            <a:r>
              <a:rPr kumimoji="0" lang="ko-KR" altLang="en-US" sz="1600" i="0" u="none" strike="noStrike" kern="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을 의무적으로 관리하고 신고하는 제도</a:t>
            </a:r>
            <a:endParaRPr kumimoji="0" lang="ko-KR" altLang="en-US" sz="1500" u="sng" kern="0" dirty="0">
              <a:solidFill>
                <a:schemeClr val="tx2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5" name="Text Box 36"/>
          <p:cNvSpPr txBox="1">
            <a:spLocks noChangeArrowheads="1"/>
          </p:cNvSpPr>
          <p:nvPr/>
        </p:nvSpPr>
        <p:spPr bwMode="auto">
          <a:xfrm>
            <a:off x="150153" y="1185774"/>
            <a:ext cx="4457699" cy="574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u"/>
              <a:tabLst/>
              <a:defRPr/>
            </a:pPr>
            <a:r>
              <a:rPr kumimoji="0" lang="en-US" altLang="ko-KR" sz="2400" b="1" i="0" u="none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2400" b="1" i="0" u="none" strike="noStrike" kern="0" cap="none" spc="0" normalizeH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화물운송실적신고제란</a:t>
            </a:r>
            <a:r>
              <a:rPr kumimoji="0" lang="en-US" altLang="ko-KR" sz="2400" b="1" i="0" u="none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?</a:t>
            </a:r>
          </a:p>
        </p:txBody>
      </p:sp>
      <p:pic>
        <p:nvPicPr>
          <p:cNvPr id="20" name="Picture 16" descr="Untitled-1 copy"/>
          <p:cNvPicPr>
            <a:picLocks noChangeAspect="1" noChangeArrowheads="1"/>
          </p:cNvPicPr>
          <p:nvPr/>
        </p:nvPicPr>
        <p:blipFill>
          <a:blip r:embed="rId3" cstate="print"/>
          <a:srcRect l="94098" t="91991"/>
          <a:stretch>
            <a:fillRect/>
          </a:stretch>
        </p:blipFill>
        <p:spPr bwMode="auto">
          <a:xfrm>
            <a:off x="8180832" y="6370701"/>
            <a:ext cx="987552" cy="549275"/>
          </a:xfrm>
          <a:prstGeom prst="rect">
            <a:avLst/>
          </a:prstGeom>
          <a:noFill/>
        </p:spPr>
      </p:pic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>
          <a:xfrm>
            <a:off x="6708468" y="6511504"/>
            <a:ext cx="2133600" cy="244475"/>
          </a:xfrm>
        </p:spPr>
        <p:txBody>
          <a:bodyPr/>
          <a:lstStyle/>
          <a:p>
            <a:fld id="{7B870297-4F63-4220-9891-99B7E780F8F1}" type="slidenum">
              <a:rPr lang="ko-KR" altLang="en-US" smtClean="0"/>
              <a:pPr/>
              <a:t>3</a:t>
            </a:fld>
            <a:endParaRPr lang="en-US" altLang="ko-KR" dirty="0"/>
          </a:p>
        </p:txBody>
      </p:sp>
      <p:sp>
        <p:nvSpPr>
          <p:cNvPr id="12" name="TextBox 11"/>
          <p:cNvSpPr txBox="1"/>
          <p:nvPr/>
        </p:nvSpPr>
        <p:spPr>
          <a:xfrm>
            <a:off x="665852" y="4371687"/>
            <a:ext cx="32665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Font typeface="Arial" pitchFamily="34" charset="0"/>
              <a:buChar char="•"/>
            </a:pPr>
            <a:r>
              <a:rPr lang="en-US" altLang="ko-KR" sz="1600" dirty="0" smtClean="0">
                <a:solidFill>
                  <a:srgbClr val="0066FF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1600" b="1" dirty="0" smtClean="0">
                <a:solidFill>
                  <a:srgbClr val="0066FF"/>
                </a:solidFill>
                <a:latin typeface="맑은 고딕" pitchFamily="50" charset="-127"/>
                <a:ea typeface="맑은 고딕" pitchFamily="50" charset="-127"/>
              </a:rPr>
              <a:t>2013. 1. 1</a:t>
            </a:r>
            <a:r>
              <a:rPr lang="ko-KR" altLang="en-US" sz="1600" b="1" dirty="0" smtClean="0">
                <a:solidFill>
                  <a:srgbClr val="0066FF"/>
                </a:solidFill>
                <a:latin typeface="맑은 고딕" pitchFamily="50" charset="-127"/>
                <a:ea typeface="맑은 고딕" pitchFamily="50" charset="-127"/>
              </a:rPr>
              <a:t>부터 시행</a:t>
            </a:r>
            <a:endParaRPr lang="en-US" altLang="ko-KR" sz="1600" b="1" dirty="0" smtClean="0">
              <a:solidFill>
                <a:srgbClr val="0066FF"/>
              </a:solidFill>
              <a:latin typeface="맑은 고딕" pitchFamily="50" charset="-127"/>
              <a:ea typeface="맑은 고딕" pitchFamily="50" charset="-127"/>
            </a:endParaRPr>
          </a:p>
          <a:p>
            <a:pPr algn="l">
              <a:lnSpc>
                <a:spcPct val="150000"/>
              </a:lnSpc>
              <a:buFont typeface="Arial" pitchFamily="34" charset="0"/>
              <a:buChar char="•"/>
            </a:pPr>
            <a:r>
              <a:rPr lang="en-US" altLang="ko-KR" sz="1600" dirty="0" smtClean="0">
                <a:solidFill>
                  <a:srgbClr val="152437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600" dirty="0" smtClean="0">
                <a:solidFill>
                  <a:srgbClr val="152437"/>
                </a:solidFill>
                <a:latin typeface="맑은 고딕" pitchFamily="50" charset="-127"/>
                <a:ea typeface="맑은 고딕" pitchFamily="50" charset="-127"/>
              </a:rPr>
              <a:t>화물자동차운수사업자는</a:t>
            </a:r>
            <a:endParaRPr lang="en-US" altLang="ko-KR" sz="1600" dirty="0" smtClean="0">
              <a:solidFill>
                <a:srgbClr val="152437"/>
              </a:solidFill>
              <a:latin typeface="맑은 고딕" pitchFamily="50" charset="-127"/>
              <a:ea typeface="맑은 고딕" pitchFamily="50" charset="-127"/>
            </a:endParaRPr>
          </a:p>
          <a:p>
            <a:pPr algn="l">
              <a:lnSpc>
                <a:spcPct val="150000"/>
              </a:lnSpc>
            </a:pPr>
            <a:r>
              <a:rPr lang="en-US" altLang="ko-KR" sz="1600" dirty="0" smtClean="0">
                <a:solidFill>
                  <a:srgbClr val="152437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600" dirty="0" smtClean="0">
                <a:solidFill>
                  <a:srgbClr val="152437"/>
                </a:solidFill>
                <a:latin typeface="맑은 고딕" pitchFamily="50" charset="-127"/>
                <a:ea typeface="맑은 고딕" pitchFamily="50" charset="-127"/>
              </a:rPr>
              <a:t> 운송</a:t>
            </a:r>
            <a:r>
              <a:rPr lang="en-US" altLang="ko-KR" sz="1600" dirty="0" smtClean="0">
                <a:solidFill>
                  <a:srgbClr val="152437"/>
                </a:solidFill>
                <a:latin typeface="맑은 고딕" pitchFamily="50" charset="-127"/>
                <a:ea typeface="맑은 고딕" pitchFamily="50" charset="-127"/>
              </a:rPr>
              <a:t>/</a:t>
            </a:r>
            <a:r>
              <a:rPr lang="ko-KR" altLang="en-US" sz="1600" dirty="0" smtClean="0">
                <a:solidFill>
                  <a:srgbClr val="152437"/>
                </a:solidFill>
                <a:latin typeface="맑은 고딕" pitchFamily="50" charset="-127"/>
                <a:ea typeface="맑은 고딕" pitchFamily="50" charset="-127"/>
              </a:rPr>
              <a:t>주선실적을 신고하여야 함</a:t>
            </a:r>
            <a:endParaRPr lang="en-US" altLang="ko-KR" sz="1600" dirty="0" smtClean="0">
              <a:solidFill>
                <a:srgbClr val="152437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18" name="그룹 17"/>
          <p:cNvGrpSpPr/>
          <p:nvPr/>
        </p:nvGrpSpPr>
        <p:grpSpPr>
          <a:xfrm>
            <a:off x="438150" y="3728839"/>
            <a:ext cx="8526462" cy="1852810"/>
            <a:chOff x="615492" y="1987019"/>
            <a:chExt cx="7535008" cy="1767242"/>
          </a:xfrm>
        </p:grpSpPr>
        <p:sp>
          <p:nvSpPr>
            <p:cNvPr id="19" name="직사각형 18"/>
            <p:cNvSpPr/>
            <p:nvPr/>
          </p:nvSpPr>
          <p:spPr bwMode="auto">
            <a:xfrm>
              <a:off x="615492" y="1987019"/>
              <a:ext cx="7535008" cy="1767242"/>
            </a:xfrm>
            <a:prstGeom prst="rect">
              <a:avLst/>
            </a:prstGeom>
            <a:noFill/>
            <a:ln w="28575" cap="flat" cmpd="sng" algn="ctr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ko-KR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cxnSp>
          <p:nvCxnSpPr>
            <p:cNvPr id="21" name="직선 연결선 20"/>
            <p:cNvCxnSpPr/>
            <p:nvPr/>
          </p:nvCxnSpPr>
          <p:spPr bwMode="auto">
            <a:xfrm rot="16200000" flipH="1">
              <a:off x="3379208" y="2869174"/>
              <a:ext cx="1749670" cy="8793"/>
            </a:xfrm>
            <a:prstGeom prst="line">
              <a:avLst/>
            </a:prstGeom>
            <a:gradFill rotWithShape="0">
              <a:gsLst>
                <a:gs pos="0">
                  <a:srgbClr val="3399FF"/>
                </a:gs>
                <a:gs pos="100000">
                  <a:srgbClr val="00009A"/>
                </a:gs>
              </a:gsLst>
              <a:lin ang="2700000" scaled="1"/>
            </a:gradFill>
            <a:ln w="28575" cap="flat" cmpd="sng" algn="ctr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22" name="TextBox 21"/>
          <p:cNvSpPr txBox="1"/>
          <p:nvPr/>
        </p:nvSpPr>
        <p:spPr>
          <a:xfrm>
            <a:off x="4952823" y="4383410"/>
            <a:ext cx="373837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Font typeface="Arial" pitchFamily="34" charset="0"/>
              <a:buChar char="•"/>
            </a:pPr>
            <a:r>
              <a:rPr lang="en-US" altLang="ko-KR" sz="160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1600" b="1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2015. 1. 1</a:t>
            </a:r>
            <a:r>
              <a:rPr lang="ko-KR" altLang="en-US" sz="1600" b="1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일 신고내용부터 적용</a:t>
            </a:r>
            <a:endParaRPr lang="en-US" altLang="ko-KR" sz="1600" b="1" dirty="0" smtClean="0">
              <a:solidFill>
                <a:srgbClr val="C00000"/>
              </a:solidFill>
              <a:latin typeface="맑은 고딕" pitchFamily="50" charset="-127"/>
              <a:ea typeface="맑은 고딕" pitchFamily="50" charset="-127"/>
            </a:endParaRPr>
          </a:p>
          <a:p>
            <a:pPr algn="l">
              <a:lnSpc>
                <a:spcPct val="150000"/>
              </a:lnSpc>
              <a:buFont typeface="Arial" pitchFamily="34" charset="0"/>
              <a:buChar char="•"/>
            </a:pPr>
            <a:r>
              <a:rPr lang="en-US" altLang="ko-KR" sz="1600" dirty="0" smtClean="0">
                <a:solidFill>
                  <a:srgbClr val="152437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600" dirty="0" smtClean="0">
                <a:solidFill>
                  <a:srgbClr val="152437"/>
                </a:solidFill>
                <a:latin typeface="맑은 고딕" pitchFamily="50" charset="-127"/>
                <a:ea typeface="맑은 고딕" pitchFamily="50" charset="-127"/>
              </a:rPr>
              <a:t>화물운송 관련 </a:t>
            </a:r>
            <a:r>
              <a:rPr lang="ko-KR" altLang="en-US" sz="1600" dirty="0" err="1" smtClean="0">
                <a:solidFill>
                  <a:srgbClr val="152437"/>
                </a:solidFill>
                <a:latin typeface="맑은 고딕" pitchFamily="50" charset="-127"/>
                <a:ea typeface="맑은 고딕" pitchFamily="50" charset="-127"/>
              </a:rPr>
              <a:t>제도별</a:t>
            </a:r>
            <a:r>
              <a:rPr lang="ko-KR" altLang="en-US" sz="1600" dirty="0" smtClean="0">
                <a:solidFill>
                  <a:srgbClr val="152437"/>
                </a:solidFill>
                <a:latin typeface="맑은 고딕" pitchFamily="50" charset="-127"/>
                <a:ea typeface="맑은 고딕" pitchFamily="50" charset="-127"/>
              </a:rPr>
              <a:t> 준수여부에</a:t>
            </a:r>
            <a:endParaRPr lang="en-US" altLang="ko-KR" sz="1600" dirty="0" smtClean="0">
              <a:solidFill>
                <a:srgbClr val="152437"/>
              </a:solidFill>
              <a:latin typeface="맑은 고딕" pitchFamily="50" charset="-127"/>
              <a:ea typeface="맑은 고딕" pitchFamily="50" charset="-127"/>
            </a:endParaRPr>
          </a:p>
          <a:p>
            <a:pPr algn="l">
              <a:lnSpc>
                <a:spcPct val="150000"/>
              </a:lnSpc>
            </a:pPr>
            <a:r>
              <a:rPr lang="en-US" altLang="ko-KR" sz="1600" dirty="0" smtClean="0">
                <a:solidFill>
                  <a:srgbClr val="152437"/>
                </a:solidFill>
                <a:latin typeface="맑은 고딕" pitchFamily="50" charset="-127"/>
                <a:ea typeface="맑은 고딕" pitchFamily="50" charset="-127"/>
              </a:rPr>
              <a:t>  </a:t>
            </a:r>
            <a:r>
              <a:rPr lang="ko-KR" altLang="en-US" sz="1600" dirty="0" smtClean="0">
                <a:solidFill>
                  <a:srgbClr val="152437"/>
                </a:solidFill>
                <a:latin typeface="맑은 고딕" pitchFamily="50" charset="-127"/>
                <a:ea typeface="맑은 고딕" pitchFamily="50" charset="-127"/>
              </a:rPr>
              <a:t>따른 행정처분 시행</a:t>
            </a:r>
            <a:endParaRPr lang="en-US" altLang="ko-KR" sz="1600" dirty="0" smtClean="0">
              <a:solidFill>
                <a:srgbClr val="152437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3" name="직사각형 22"/>
          <p:cNvSpPr/>
          <p:nvPr/>
        </p:nvSpPr>
        <p:spPr bwMode="auto">
          <a:xfrm>
            <a:off x="698294" y="3867828"/>
            <a:ext cx="3130062" cy="474785"/>
          </a:xfrm>
          <a:prstGeom prst="rect">
            <a:avLst/>
          </a:prstGeom>
          <a:solidFill>
            <a:srgbClr val="66CCFF"/>
          </a:solidFill>
          <a:ln w="28575" cap="flat" cmpd="sng" algn="ctr">
            <a:solidFill>
              <a:srgbClr val="3636B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979640" y="3839023"/>
            <a:ext cx="2514600" cy="454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800" b="1" dirty="0" smtClean="0">
                <a:solidFill>
                  <a:srgbClr val="152437"/>
                </a:solidFill>
                <a:latin typeface="맑은 고딕" pitchFamily="50" charset="-127"/>
                <a:ea typeface="맑은 고딕" pitchFamily="50" charset="-127"/>
              </a:rPr>
              <a:t>제도시행</a:t>
            </a:r>
            <a:endParaRPr lang="ko-KR" altLang="en-US" sz="1800" b="1" dirty="0">
              <a:solidFill>
                <a:srgbClr val="152437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5" name="직사각형 24"/>
          <p:cNvSpPr/>
          <p:nvPr/>
        </p:nvSpPr>
        <p:spPr bwMode="auto">
          <a:xfrm>
            <a:off x="4955958" y="3870760"/>
            <a:ext cx="3399696" cy="474785"/>
          </a:xfrm>
          <a:prstGeom prst="rect">
            <a:avLst/>
          </a:prstGeom>
          <a:solidFill>
            <a:srgbClr val="66CCFF"/>
          </a:solidFill>
          <a:ln w="28575" cap="flat" cmpd="sng" algn="ctr">
            <a:solidFill>
              <a:srgbClr val="3636B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903208" y="3850748"/>
            <a:ext cx="3452446" cy="454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800" b="1" dirty="0" smtClean="0">
                <a:solidFill>
                  <a:srgbClr val="152437"/>
                </a:solidFill>
                <a:latin typeface="맑은 고딕" pitchFamily="50" charset="-127"/>
                <a:ea typeface="맑은 고딕" pitchFamily="50" charset="-127"/>
              </a:rPr>
              <a:t>행정처분 시행</a:t>
            </a:r>
            <a:endParaRPr lang="ko-KR" altLang="en-US" sz="1800" b="1" dirty="0">
              <a:solidFill>
                <a:srgbClr val="152437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27" name="Picture 93" descr="arrow00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322244" y="5915725"/>
            <a:ext cx="1000162" cy="541488"/>
          </a:xfrm>
          <a:prstGeom prst="rect">
            <a:avLst/>
          </a:prstGeom>
          <a:noFill/>
        </p:spPr>
      </p:pic>
      <p:sp>
        <p:nvSpPr>
          <p:cNvPr id="28" name="TextBox 27"/>
          <p:cNvSpPr txBox="1"/>
          <p:nvPr/>
        </p:nvSpPr>
        <p:spPr>
          <a:xfrm>
            <a:off x="1166981" y="5758301"/>
            <a:ext cx="7129293" cy="92333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 anchor="ctr">
            <a:spAutoFit/>
          </a:bodyPr>
          <a:lstStyle/>
          <a:p>
            <a:pPr algn="l">
              <a:lnSpc>
                <a:spcPct val="150000"/>
              </a:lnSpc>
            </a:pPr>
            <a:r>
              <a:rPr lang="ko-KR" altLang="en-US" sz="1800" b="1" dirty="0" smtClean="0">
                <a:solidFill>
                  <a:srgbClr val="152437"/>
                </a:solidFill>
                <a:latin typeface="맑은 고딕" pitchFamily="50" charset="-127"/>
                <a:ea typeface="맑은 고딕" pitchFamily="50" charset="-127"/>
              </a:rPr>
              <a:t>   제도시행에 따른 혼란방지 및 안정적인 시장정착을 </a:t>
            </a:r>
            <a:r>
              <a:rPr lang="ko-KR" altLang="en-US" sz="1800" b="1" dirty="0">
                <a:solidFill>
                  <a:srgbClr val="152437"/>
                </a:solidFill>
                <a:latin typeface="맑은 고딕" pitchFamily="50" charset="-127"/>
                <a:ea typeface="맑은 고딕" pitchFamily="50" charset="-127"/>
              </a:rPr>
              <a:t>위하여 </a:t>
            </a:r>
            <a:endParaRPr lang="en-US" altLang="ko-KR" sz="1800" b="1" dirty="0" smtClean="0">
              <a:solidFill>
                <a:srgbClr val="152437"/>
              </a:solidFill>
              <a:latin typeface="맑은 고딕" pitchFamily="50" charset="-127"/>
              <a:ea typeface="맑은 고딕" pitchFamily="50" charset="-127"/>
            </a:endParaRPr>
          </a:p>
          <a:p>
            <a:pPr algn="l">
              <a:lnSpc>
                <a:spcPct val="150000"/>
              </a:lnSpc>
            </a:pPr>
            <a:r>
              <a:rPr lang="ko-KR" altLang="en-US" sz="1800" b="1" dirty="0" smtClean="0">
                <a:solidFill>
                  <a:srgbClr val="152437"/>
                </a:solidFill>
                <a:latin typeface="맑은 고딕" pitchFamily="50" charset="-127"/>
                <a:ea typeface="맑은 고딕" pitchFamily="50" charset="-127"/>
              </a:rPr>
              <a:t>   제도시행 이후</a:t>
            </a:r>
            <a:r>
              <a:rPr lang="en-US" altLang="ko-KR" sz="1800" b="1" dirty="0" smtClean="0">
                <a:solidFill>
                  <a:srgbClr val="152437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800" b="1" dirty="0" smtClean="0">
                <a:solidFill>
                  <a:srgbClr val="152437"/>
                </a:solidFill>
                <a:latin typeface="맑은 고딕" pitchFamily="50" charset="-127"/>
                <a:ea typeface="맑은 고딕" pitchFamily="50" charset="-127"/>
              </a:rPr>
              <a:t>지난 </a:t>
            </a:r>
            <a:r>
              <a:rPr lang="en-US" altLang="ko-KR" sz="1800" b="1" dirty="0" smtClean="0">
                <a:solidFill>
                  <a:srgbClr val="152437"/>
                </a:solidFill>
                <a:latin typeface="맑은 고딕" pitchFamily="50" charset="-127"/>
                <a:ea typeface="맑은 고딕" pitchFamily="50" charset="-127"/>
              </a:rPr>
              <a:t>2</a:t>
            </a:r>
            <a:r>
              <a:rPr lang="ko-KR" altLang="en-US" sz="1800" b="1" dirty="0" smtClean="0">
                <a:solidFill>
                  <a:srgbClr val="152437"/>
                </a:solidFill>
                <a:latin typeface="맑은 고딕" pitchFamily="50" charset="-127"/>
                <a:ea typeface="맑은 고딕" pitchFamily="50" charset="-127"/>
              </a:rPr>
              <a:t>년간 행정처분 유예기간 적용함</a:t>
            </a:r>
            <a:r>
              <a:rPr lang="en-US" altLang="ko-KR" sz="1600" b="1" dirty="0" smtClean="0">
                <a:solidFill>
                  <a:srgbClr val="152437"/>
                </a:solidFill>
                <a:latin typeface="맑은 고딕" pitchFamily="50" charset="-127"/>
                <a:ea typeface="맑은 고딕" pitchFamily="50" charset="-127"/>
              </a:rPr>
              <a:t>(’14</a:t>
            </a:r>
            <a:r>
              <a:rPr lang="ko-KR" altLang="en-US" sz="1600" b="1" dirty="0" err="1" smtClean="0">
                <a:solidFill>
                  <a:srgbClr val="152437"/>
                </a:solidFill>
                <a:latin typeface="맑은 고딕" pitchFamily="50" charset="-127"/>
                <a:ea typeface="맑은 고딕" pitchFamily="50" charset="-127"/>
              </a:rPr>
              <a:t>년말까지</a:t>
            </a:r>
            <a:r>
              <a:rPr lang="en-US" altLang="ko-KR" sz="1600" b="1" dirty="0" smtClean="0">
                <a:solidFill>
                  <a:srgbClr val="152437"/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endParaRPr lang="ko-KR" altLang="en-US" sz="1800" b="1" dirty="0">
              <a:solidFill>
                <a:srgbClr val="152437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9" name="Text Box 36"/>
          <p:cNvSpPr txBox="1">
            <a:spLocks noChangeArrowheads="1"/>
          </p:cNvSpPr>
          <p:nvPr/>
        </p:nvSpPr>
        <p:spPr bwMode="auto">
          <a:xfrm>
            <a:off x="150153" y="3100299"/>
            <a:ext cx="445769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u"/>
              <a:tabLst/>
              <a:defRPr/>
            </a:pPr>
            <a:r>
              <a:rPr kumimoji="0" lang="en-US" altLang="ko-KR" sz="2400" b="1" i="0" u="none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2400" b="1" i="0" u="none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화물운송실적신고제도 시행</a:t>
            </a:r>
            <a:endParaRPr kumimoji="0" lang="en-US" altLang="ko-KR" sz="2400" b="1" i="0" u="none" strike="noStrike" kern="0" cap="none" spc="0" normalizeH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6" descr="Untitled-1 copy"/>
          <p:cNvPicPr>
            <a:picLocks noChangeAspect="1" noChangeArrowheads="1"/>
          </p:cNvPicPr>
          <p:nvPr/>
        </p:nvPicPr>
        <p:blipFill>
          <a:blip r:embed="rId3" cstate="print"/>
          <a:srcRect l="94098" t="91991"/>
          <a:stretch>
            <a:fillRect/>
          </a:stretch>
        </p:blipFill>
        <p:spPr bwMode="auto">
          <a:xfrm>
            <a:off x="8180832" y="6370701"/>
            <a:ext cx="987552" cy="549275"/>
          </a:xfrm>
          <a:prstGeom prst="rect">
            <a:avLst/>
          </a:prstGeom>
          <a:noFill/>
        </p:spPr>
      </p:pic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>
          <a:xfrm>
            <a:off x="6708468" y="6511504"/>
            <a:ext cx="2133600" cy="244475"/>
          </a:xfrm>
        </p:spPr>
        <p:txBody>
          <a:bodyPr/>
          <a:lstStyle/>
          <a:p>
            <a:fld id="{7B870297-4F63-4220-9891-99B7E780F8F1}" type="slidenum">
              <a:rPr lang="ko-KR" altLang="en-US" smtClean="0"/>
              <a:pPr/>
              <a:t>4</a:t>
            </a:fld>
            <a:endParaRPr lang="en-US" altLang="ko-KR" dirty="0"/>
          </a:p>
        </p:txBody>
      </p:sp>
      <p:sp>
        <p:nvSpPr>
          <p:cNvPr id="31" name="모서리가 둥근 직사각형 30"/>
          <p:cNvSpPr/>
          <p:nvPr/>
        </p:nvSpPr>
        <p:spPr>
          <a:xfrm>
            <a:off x="3543860" y="1485901"/>
            <a:ext cx="2587955" cy="597398"/>
          </a:xfrm>
          <a:prstGeom prst="roundRect">
            <a:avLst/>
          </a:prstGeom>
          <a:solidFill>
            <a:srgbClr val="ABE0F1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ko-KR" altLang="en-US" sz="1600" b="1" kern="0" dirty="0">
                <a:solidFill>
                  <a:prstClr val="black"/>
                </a:solidFill>
                <a:latin typeface="맑은 고딕"/>
                <a:ea typeface="맑은 고딕"/>
              </a:rPr>
              <a:t>화물자동차 운수사업</a:t>
            </a:r>
          </a:p>
        </p:txBody>
      </p:sp>
      <p:sp>
        <p:nvSpPr>
          <p:cNvPr id="32" name="모서리가 둥근 직사각형 31"/>
          <p:cNvSpPr/>
          <p:nvPr/>
        </p:nvSpPr>
        <p:spPr>
          <a:xfrm>
            <a:off x="7231342" y="2680699"/>
            <a:ext cx="1520424" cy="853428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25400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ko-KR" altLang="en-US" sz="1400" b="1" kern="0" dirty="0">
                <a:solidFill>
                  <a:prstClr val="black"/>
                </a:solidFill>
                <a:latin typeface="맑은 고딕"/>
                <a:ea typeface="맑은 고딕"/>
              </a:rPr>
              <a:t>화물자동차 </a:t>
            </a:r>
            <a:endParaRPr kumimoji="0" lang="en-US" altLang="ko-KR" sz="1400" b="1" kern="0" dirty="0">
              <a:solidFill>
                <a:prstClr val="black"/>
              </a:solidFill>
              <a:latin typeface="맑은 고딕"/>
              <a:ea typeface="맑은 고딕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ko-KR" altLang="en-US" sz="1400" b="1" kern="0" dirty="0" smtClean="0">
                <a:solidFill>
                  <a:prstClr val="black"/>
                </a:solidFill>
                <a:latin typeface="맑은 고딕"/>
                <a:ea typeface="맑은 고딕"/>
              </a:rPr>
              <a:t>운송가맹사업</a:t>
            </a:r>
            <a:endParaRPr kumimoji="0" lang="en-US" altLang="ko-KR" sz="1400" b="1" kern="0" dirty="0" smtClean="0">
              <a:solidFill>
                <a:prstClr val="black"/>
              </a:solidFill>
              <a:latin typeface="맑은 고딕"/>
              <a:ea typeface="맑은 고딕"/>
            </a:endParaRPr>
          </a:p>
        </p:txBody>
      </p:sp>
      <p:sp>
        <p:nvSpPr>
          <p:cNvPr id="33" name="모서리가 둥근 직사각형 32"/>
          <p:cNvSpPr/>
          <p:nvPr/>
        </p:nvSpPr>
        <p:spPr>
          <a:xfrm>
            <a:off x="5179065" y="2680699"/>
            <a:ext cx="1520424" cy="853428"/>
          </a:xfrm>
          <a:prstGeom prst="roundRect">
            <a:avLst/>
          </a:prstGeom>
          <a:solidFill>
            <a:srgbClr val="ABE0F1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ko-KR" altLang="en-US" sz="1400" b="1" kern="0" dirty="0">
                <a:solidFill>
                  <a:prstClr val="black"/>
                </a:solidFill>
                <a:latin typeface="맑은 고딕"/>
                <a:ea typeface="맑은 고딕"/>
              </a:rPr>
              <a:t>화물자동차 </a:t>
            </a:r>
            <a:endParaRPr kumimoji="0" lang="en-US" altLang="ko-KR" sz="1400" b="1" kern="0" dirty="0">
              <a:solidFill>
                <a:prstClr val="black"/>
              </a:solidFill>
              <a:latin typeface="맑은 고딕"/>
              <a:ea typeface="맑은 고딕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ko-KR" altLang="en-US" sz="1400" b="1" kern="0" dirty="0" smtClean="0">
                <a:solidFill>
                  <a:prstClr val="black"/>
                </a:solidFill>
                <a:latin typeface="맑은 고딕"/>
                <a:ea typeface="맑은 고딕"/>
              </a:rPr>
              <a:t>운송주선사업</a:t>
            </a:r>
            <a:endParaRPr kumimoji="0" lang="ko-KR" altLang="en-US" sz="1400" b="1" kern="0" dirty="0">
              <a:solidFill>
                <a:prstClr val="black"/>
              </a:solidFill>
              <a:latin typeface="맑은 고딕"/>
              <a:ea typeface="맑은 고딕"/>
            </a:endParaRPr>
          </a:p>
        </p:txBody>
      </p:sp>
      <p:sp>
        <p:nvSpPr>
          <p:cNvPr id="35" name="모서리가 둥근 직사각형 34"/>
          <p:cNvSpPr/>
          <p:nvPr/>
        </p:nvSpPr>
        <p:spPr>
          <a:xfrm>
            <a:off x="1661071" y="2680699"/>
            <a:ext cx="1520424" cy="853428"/>
          </a:xfrm>
          <a:prstGeom prst="roundRect">
            <a:avLst/>
          </a:prstGeom>
          <a:solidFill>
            <a:srgbClr val="ABE0F1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화물자동차 </a:t>
            </a:r>
            <a:endParaRPr kumimoji="0" lang="en-US" altLang="ko-KR" sz="14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운송사업</a:t>
            </a:r>
          </a:p>
        </p:txBody>
      </p:sp>
      <p:sp>
        <p:nvSpPr>
          <p:cNvPr id="36" name="모서리가 둥근 직사각형 35"/>
          <p:cNvSpPr/>
          <p:nvPr/>
        </p:nvSpPr>
        <p:spPr>
          <a:xfrm>
            <a:off x="1773957" y="4184827"/>
            <a:ext cx="1301462" cy="940814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25400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개별화물</a:t>
            </a:r>
            <a:endParaRPr kumimoji="0" lang="en-US" altLang="ko-KR" sz="14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자동차</a:t>
            </a:r>
            <a:endParaRPr kumimoji="0" lang="en-US" altLang="ko-KR" sz="14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운송사업</a:t>
            </a:r>
          </a:p>
        </p:txBody>
      </p:sp>
      <p:cxnSp>
        <p:nvCxnSpPr>
          <p:cNvPr id="37" name="꺾인 연결선 36"/>
          <p:cNvCxnSpPr>
            <a:stCxn id="35" idx="2"/>
            <a:endCxn id="36" idx="0"/>
          </p:cNvCxnSpPr>
          <p:nvPr/>
        </p:nvCxnSpPr>
        <p:spPr>
          <a:xfrm rot="16200000" flipH="1">
            <a:off x="2097635" y="3857773"/>
            <a:ext cx="650699" cy="3405"/>
          </a:xfrm>
          <a:prstGeom prst="bentConnector3">
            <a:avLst>
              <a:gd name="adj1" fmla="val 50000"/>
            </a:avLst>
          </a:prstGeom>
          <a:solidFill>
            <a:srgbClr val="ABE0F1"/>
          </a:solidFill>
          <a:ln w="19050" cap="flat" cmpd="sng" algn="ctr">
            <a:solidFill>
              <a:sysClr val="windowText" lastClr="000000"/>
            </a:solidFill>
            <a:prstDash val="solid"/>
          </a:ln>
          <a:effectLst/>
        </p:spPr>
      </p:cxnSp>
      <p:cxnSp>
        <p:nvCxnSpPr>
          <p:cNvPr id="38" name="꺾인 연결선 37"/>
          <p:cNvCxnSpPr>
            <a:stCxn id="35" idx="0"/>
            <a:endCxn id="32" idx="0"/>
          </p:cNvCxnSpPr>
          <p:nvPr/>
        </p:nvCxnSpPr>
        <p:spPr>
          <a:xfrm rot="5400000" flipH="1" flipV="1">
            <a:off x="5205618" y="-104436"/>
            <a:ext cx="14300" cy="5570271"/>
          </a:xfrm>
          <a:prstGeom prst="bentConnector3">
            <a:avLst>
              <a:gd name="adj1" fmla="val 1800000"/>
            </a:avLst>
          </a:prstGeom>
          <a:solidFill>
            <a:srgbClr val="ABE0F1"/>
          </a:solidFill>
          <a:ln w="19050" cap="flat" cmpd="sng" algn="ctr">
            <a:solidFill>
              <a:sysClr val="windowText" lastClr="000000"/>
            </a:solidFill>
            <a:prstDash val="solid"/>
          </a:ln>
          <a:effectLst/>
        </p:spPr>
      </p:cxnSp>
      <p:sp>
        <p:nvSpPr>
          <p:cNvPr id="39" name="모서리가 둥근 직사각형 38"/>
          <p:cNvSpPr/>
          <p:nvPr/>
        </p:nvSpPr>
        <p:spPr>
          <a:xfrm>
            <a:off x="358066" y="4192355"/>
            <a:ext cx="1291669" cy="93504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25400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일반화물</a:t>
            </a:r>
            <a:endParaRPr kumimoji="0" lang="en-US" altLang="ko-KR" sz="14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자동차</a:t>
            </a:r>
            <a:endParaRPr kumimoji="0" lang="en-US" altLang="ko-KR" sz="14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 운송사업</a:t>
            </a:r>
          </a:p>
        </p:txBody>
      </p:sp>
      <p:sp>
        <p:nvSpPr>
          <p:cNvPr id="40" name="모서리가 둥근 직사각형 39"/>
          <p:cNvSpPr/>
          <p:nvPr/>
        </p:nvSpPr>
        <p:spPr>
          <a:xfrm>
            <a:off x="3204817" y="4192353"/>
            <a:ext cx="1293977" cy="93504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25400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용달화물</a:t>
            </a:r>
            <a:endParaRPr kumimoji="0" lang="en-US" altLang="ko-KR" sz="14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자동차</a:t>
            </a:r>
            <a:endParaRPr kumimoji="0" lang="en-US" altLang="ko-KR" sz="14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운송사업</a:t>
            </a:r>
          </a:p>
        </p:txBody>
      </p:sp>
      <p:cxnSp>
        <p:nvCxnSpPr>
          <p:cNvPr id="41" name="꺾인 연결선 40"/>
          <p:cNvCxnSpPr>
            <a:stCxn id="39" idx="0"/>
            <a:endCxn id="40" idx="0"/>
          </p:cNvCxnSpPr>
          <p:nvPr/>
        </p:nvCxnSpPr>
        <p:spPr>
          <a:xfrm rot="5400000" flipH="1" flipV="1">
            <a:off x="2427853" y="2768404"/>
            <a:ext cx="2" cy="2847905"/>
          </a:xfrm>
          <a:prstGeom prst="bentConnector3">
            <a:avLst>
              <a:gd name="adj1" fmla="val 22860100000"/>
            </a:avLst>
          </a:prstGeom>
          <a:solidFill>
            <a:srgbClr val="ABE0F1"/>
          </a:solidFill>
          <a:ln w="19050" cap="flat" cmpd="sng" algn="ctr">
            <a:solidFill>
              <a:sysClr val="windowText" lastClr="000000"/>
            </a:solidFill>
            <a:prstDash val="solid"/>
          </a:ln>
          <a:effectLst/>
        </p:spPr>
      </p:cxnSp>
      <p:cxnSp>
        <p:nvCxnSpPr>
          <p:cNvPr id="42" name="꺾인 연결선 41"/>
          <p:cNvCxnSpPr>
            <a:stCxn id="31" idx="2"/>
            <a:endCxn id="33" idx="0"/>
          </p:cNvCxnSpPr>
          <p:nvPr/>
        </p:nvCxnSpPr>
        <p:spPr bwMode="auto">
          <a:xfrm rot="16200000" flipH="1">
            <a:off x="5089858" y="1831277"/>
            <a:ext cx="597401" cy="1101439"/>
          </a:xfrm>
          <a:prstGeom prst="bentConnector3">
            <a:avLst>
              <a:gd name="adj1" fmla="val 58284"/>
            </a:avLst>
          </a:prstGeom>
          <a:solidFill>
            <a:srgbClr val="ABE0F1"/>
          </a:solidFill>
          <a:ln w="19050" cap="flat" cmpd="sng" algn="ctr">
            <a:solidFill>
              <a:sysClr val="windowText" lastClr="000000"/>
            </a:solidFill>
            <a:prstDash val="solid"/>
          </a:ln>
          <a:effectLst/>
        </p:spPr>
      </p:cxnSp>
      <p:sp>
        <p:nvSpPr>
          <p:cNvPr id="43" name="모서리가 둥근 직사각형 42"/>
          <p:cNvSpPr/>
          <p:nvPr/>
        </p:nvSpPr>
        <p:spPr>
          <a:xfrm>
            <a:off x="4634350" y="4194738"/>
            <a:ext cx="1293977" cy="93504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25400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일반화물</a:t>
            </a:r>
            <a:endParaRPr kumimoji="0" lang="en-US" altLang="ko-KR" sz="14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운송주선</a:t>
            </a:r>
            <a:endParaRPr kumimoji="0" lang="en-US" altLang="ko-KR" sz="14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사업</a:t>
            </a:r>
          </a:p>
        </p:txBody>
      </p:sp>
      <p:sp>
        <p:nvSpPr>
          <p:cNvPr id="44" name="모서리가 둥근 직사각형 43"/>
          <p:cNvSpPr/>
          <p:nvPr/>
        </p:nvSpPr>
        <p:spPr>
          <a:xfrm>
            <a:off x="4634349" y="5203522"/>
            <a:ext cx="1293977" cy="93504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25400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400" b="1" kern="0" dirty="0" smtClean="0">
                <a:solidFill>
                  <a:prstClr val="black"/>
                </a:solidFill>
                <a:latin typeface="맑은 고딕"/>
                <a:ea typeface="맑은 고딕"/>
              </a:rPr>
              <a:t>국제물류</a:t>
            </a:r>
            <a:endParaRPr kumimoji="0" lang="en-US" altLang="ko-KR" sz="1400" b="1" kern="0" dirty="0" smtClean="0">
              <a:solidFill>
                <a:prstClr val="black"/>
              </a:solidFill>
              <a:latin typeface="맑은 고딕"/>
              <a:ea typeface="맑은 고딕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400" b="1" kern="0" dirty="0" smtClean="0">
                <a:solidFill>
                  <a:prstClr val="black"/>
                </a:solidFill>
                <a:latin typeface="맑은 고딕"/>
                <a:ea typeface="맑은 고딕"/>
              </a:rPr>
              <a:t>주선사업</a:t>
            </a:r>
          </a:p>
        </p:txBody>
      </p:sp>
      <p:cxnSp>
        <p:nvCxnSpPr>
          <p:cNvPr id="46" name="꺾인 연결선 45"/>
          <p:cNvCxnSpPr>
            <a:stCxn id="33" idx="2"/>
            <a:endCxn id="43" idx="0"/>
          </p:cNvCxnSpPr>
          <p:nvPr/>
        </p:nvCxnSpPr>
        <p:spPr bwMode="auto">
          <a:xfrm rot="5400000">
            <a:off x="5280003" y="3535464"/>
            <a:ext cx="660611" cy="657938"/>
          </a:xfrm>
          <a:prstGeom prst="bentConnector3">
            <a:avLst>
              <a:gd name="adj1" fmla="val 50000"/>
            </a:avLst>
          </a:prstGeom>
          <a:solidFill>
            <a:srgbClr val="ABE0F1"/>
          </a:solidFill>
          <a:ln w="19050" cap="flat" cmpd="sng" algn="ctr">
            <a:solidFill>
              <a:sysClr val="windowText" lastClr="000000"/>
            </a:solidFill>
            <a:prstDash val="solid"/>
          </a:ln>
          <a:effectLst/>
        </p:spPr>
      </p:cxnSp>
      <p:sp>
        <p:nvSpPr>
          <p:cNvPr id="47" name="모서리가 둥근 직사각형 46"/>
          <p:cNvSpPr/>
          <p:nvPr/>
        </p:nvSpPr>
        <p:spPr>
          <a:xfrm>
            <a:off x="6019641" y="4197123"/>
            <a:ext cx="1293977" cy="935042"/>
          </a:xfrm>
          <a:prstGeom prst="roundRect">
            <a:avLst/>
          </a:prstGeom>
          <a:noFill/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1" i="1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이사화물</a:t>
            </a:r>
            <a:endParaRPr kumimoji="0" lang="en-US" altLang="ko-KR" sz="1400" b="1" i="1" u="none" strike="noStrike" kern="0" cap="none" spc="0" normalizeH="0" baseline="0" noProof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1" i="1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운송주선</a:t>
            </a:r>
            <a:endParaRPr kumimoji="0" lang="en-US" altLang="ko-KR" sz="1400" b="1" i="1" u="none" strike="noStrike" kern="0" cap="none" spc="0" normalizeH="0" baseline="0" noProof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1" i="1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t>사업</a:t>
            </a:r>
          </a:p>
        </p:txBody>
      </p:sp>
      <p:cxnSp>
        <p:nvCxnSpPr>
          <p:cNvPr id="48" name="꺾인 연결선 47"/>
          <p:cNvCxnSpPr>
            <a:stCxn id="33" idx="2"/>
            <a:endCxn id="47" idx="0"/>
          </p:cNvCxnSpPr>
          <p:nvPr/>
        </p:nvCxnSpPr>
        <p:spPr bwMode="auto">
          <a:xfrm rot="16200000" flipH="1">
            <a:off x="5971455" y="3501948"/>
            <a:ext cx="662996" cy="727353"/>
          </a:xfrm>
          <a:prstGeom prst="bentConnector3">
            <a:avLst>
              <a:gd name="adj1" fmla="val 50000"/>
            </a:avLst>
          </a:prstGeom>
          <a:solidFill>
            <a:srgbClr val="ABE0F1"/>
          </a:solidFill>
          <a:ln w="19050" cap="flat" cmpd="sng" algn="ctr">
            <a:solidFill>
              <a:sysClr val="windowText" lastClr="000000"/>
            </a:solidFill>
            <a:prstDash val="solid"/>
          </a:ln>
          <a:effectLst/>
        </p:spPr>
      </p:cxnSp>
      <p:grpSp>
        <p:nvGrpSpPr>
          <p:cNvPr id="51" name="그룹 50"/>
          <p:cNvGrpSpPr/>
          <p:nvPr/>
        </p:nvGrpSpPr>
        <p:grpSpPr>
          <a:xfrm>
            <a:off x="12192" y="274320"/>
            <a:ext cx="9112758" cy="1091184"/>
            <a:chOff x="12192" y="274320"/>
            <a:chExt cx="9112758" cy="1091184"/>
          </a:xfrm>
        </p:grpSpPr>
        <p:sp>
          <p:nvSpPr>
            <p:cNvPr id="27" name="직사각형 26"/>
            <p:cNvSpPr/>
            <p:nvPr/>
          </p:nvSpPr>
          <p:spPr bwMode="auto">
            <a:xfrm>
              <a:off x="12192" y="292608"/>
              <a:ext cx="5413496" cy="1072896"/>
            </a:xfrm>
            <a:prstGeom prst="rect">
              <a:avLst/>
            </a:prstGeom>
            <a:solidFill>
              <a:schemeClr val="bg1"/>
            </a:solidFill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ko-KR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34" name="직사각형 33"/>
            <p:cNvSpPr/>
            <p:nvPr/>
          </p:nvSpPr>
          <p:spPr bwMode="auto">
            <a:xfrm>
              <a:off x="12192" y="292608"/>
              <a:ext cx="5413496" cy="1072896"/>
            </a:xfrm>
            <a:prstGeom prst="rect">
              <a:avLst/>
            </a:prstGeom>
            <a:solidFill>
              <a:schemeClr val="bg1"/>
            </a:solidFill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ko-KR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0" name="직사각형 49"/>
            <p:cNvSpPr/>
            <p:nvPr/>
          </p:nvSpPr>
          <p:spPr bwMode="auto">
            <a:xfrm>
              <a:off x="3711454" y="274320"/>
              <a:ext cx="5413496" cy="1072896"/>
            </a:xfrm>
            <a:prstGeom prst="rect">
              <a:avLst/>
            </a:prstGeom>
            <a:solidFill>
              <a:schemeClr val="bg1"/>
            </a:solidFill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ko-KR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</p:grpSp>
      <p:pic>
        <p:nvPicPr>
          <p:cNvPr id="52" name="Picture 4" descr="2"/>
          <p:cNvPicPr>
            <a:picLocks noChangeAspect="1" noChangeArrowheads="1"/>
          </p:cNvPicPr>
          <p:nvPr/>
        </p:nvPicPr>
        <p:blipFill>
          <a:blip r:embed="rId4" cstate="print"/>
          <a:srcRect t="11667" r="37309" b="78981"/>
          <a:stretch>
            <a:fillRect/>
          </a:stretch>
        </p:blipFill>
        <p:spPr bwMode="auto">
          <a:xfrm>
            <a:off x="0" y="362367"/>
            <a:ext cx="9144000" cy="648072"/>
          </a:xfrm>
          <a:prstGeom prst="rect">
            <a:avLst/>
          </a:prstGeom>
          <a:noFill/>
        </p:spPr>
      </p:pic>
      <p:sp>
        <p:nvSpPr>
          <p:cNvPr id="15" name="Text Box 36"/>
          <p:cNvSpPr txBox="1">
            <a:spLocks noChangeArrowheads="1"/>
          </p:cNvSpPr>
          <p:nvPr/>
        </p:nvSpPr>
        <p:spPr bwMode="auto">
          <a:xfrm>
            <a:off x="150153" y="252324"/>
            <a:ext cx="445769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u"/>
              <a:tabLst/>
              <a:defRPr/>
            </a:pPr>
            <a:r>
              <a:rPr kumimoji="0" lang="en-US" altLang="ko-KR" sz="2400" b="1" i="0" u="none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2400" b="1" i="0" u="none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화물운송실적</a:t>
            </a:r>
            <a:r>
              <a:rPr kumimoji="0" lang="ko-KR" altLang="en-US" sz="2400" b="1" kern="0" dirty="0" smtClean="0">
                <a:solidFill>
                  <a:sysClr val="windowText" lastClr="000000"/>
                </a:solidFill>
                <a:latin typeface="맑은 고딕" pitchFamily="50" charset="-127"/>
                <a:ea typeface="맑은 고딕" pitchFamily="50" charset="-127"/>
              </a:rPr>
              <a:t>신고 대상</a:t>
            </a:r>
            <a:endParaRPr kumimoji="0" lang="en-US" altLang="ko-KR" sz="2400" b="1" kern="0" dirty="0" smtClean="0">
              <a:solidFill>
                <a:sysClr val="windowText" lastClr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181773" y="3551253"/>
            <a:ext cx="1770036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solidFill>
                  <a:srgbClr val="152437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※ </a:t>
            </a:r>
            <a:r>
              <a:rPr lang="ko-KR" altLang="en-US" dirty="0" smtClean="0">
                <a:solidFill>
                  <a:srgbClr val="152437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실적신고 대행기관</a:t>
            </a:r>
            <a:endParaRPr lang="ko-KR" altLang="en-US" dirty="0">
              <a:solidFill>
                <a:srgbClr val="152437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그룹 30"/>
          <p:cNvGrpSpPr/>
          <p:nvPr/>
        </p:nvGrpSpPr>
        <p:grpSpPr>
          <a:xfrm>
            <a:off x="12192" y="274320"/>
            <a:ext cx="9131808" cy="1091184"/>
            <a:chOff x="12192" y="274320"/>
            <a:chExt cx="9110824" cy="1091184"/>
          </a:xfrm>
        </p:grpSpPr>
        <p:sp>
          <p:nvSpPr>
            <p:cNvPr id="25" name="직사각형 24"/>
            <p:cNvSpPr/>
            <p:nvPr/>
          </p:nvSpPr>
          <p:spPr bwMode="auto">
            <a:xfrm>
              <a:off x="12192" y="292608"/>
              <a:ext cx="5401056" cy="1072896"/>
            </a:xfrm>
            <a:prstGeom prst="rect">
              <a:avLst/>
            </a:prstGeom>
            <a:solidFill>
              <a:schemeClr val="bg1"/>
            </a:solidFill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ko-KR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26" name="직사각형 25"/>
            <p:cNvSpPr/>
            <p:nvPr/>
          </p:nvSpPr>
          <p:spPr bwMode="auto">
            <a:xfrm>
              <a:off x="3721960" y="274320"/>
              <a:ext cx="5401056" cy="1072896"/>
            </a:xfrm>
            <a:prstGeom prst="rect">
              <a:avLst/>
            </a:prstGeom>
            <a:solidFill>
              <a:schemeClr val="bg1"/>
            </a:solidFill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ko-KR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</p:grpSp>
      <p:pic>
        <p:nvPicPr>
          <p:cNvPr id="44" name="Picture 16" descr="Untitled-1 copy"/>
          <p:cNvPicPr>
            <a:picLocks noChangeAspect="1" noChangeArrowheads="1"/>
          </p:cNvPicPr>
          <p:nvPr/>
        </p:nvPicPr>
        <p:blipFill>
          <a:blip r:embed="rId2" cstate="print"/>
          <a:srcRect l="94098" t="91991"/>
          <a:stretch>
            <a:fillRect/>
          </a:stretch>
        </p:blipFill>
        <p:spPr bwMode="auto">
          <a:xfrm>
            <a:off x="8180832" y="6370701"/>
            <a:ext cx="987552" cy="549275"/>
          </a:xfrm>
          <a:prstGeom prst="rect">
            <a:avLst/>
          </a:prstGeom>
          <a:noFill/>
        </p:spPr>
      </p:pic>
      <p:pic>
        <p:nvPicPr>
          <p:cNvPr id="11" name="Picture 4" descr="2"/>
          <p:cNvPicPr>
            <a:picLocks noChangeAspect="1" noChangeArrowheads="1"/>
          </p:cNvPicPr>
          <p:nvPr/>
        </p:nvPicPr>
        <p:blipFill>
          <a:blip r:embed="rId3" cstate="print"/>
          <a:srcRect t="11667" r="37309" b="78981"/>
          <a:stretch>
            <a:fillRect/>
          </a:stretch>
        </p:blipFill>
        <p:spPr bwMode="auto">
          <a:xfrm>
            <a:off x="0" y="362367"/>
            <a:ext cx="9144000" cy="648072"/>
          </a:xfrm>
          <a:prstGeom prst="rect">
            <a:avLst/>
          </a:prstGeom>
          <a:noFill/>
        </p:spPr>
      </p:pic>
      <p:sp>
        <p:nvSpPr>
          <p:cNvPr id="12" name="TextBox 1"/>
          <p:cNvSpPr txBox="1">
            <a:spLocks noChangeArrowheads="1"/>
          </p:cNvSpPr>
          <p:nvPr/>
        </p:nvSpPr>
        <p:spPr bwMode="auto">
          <a:xfrm>
            <a:off x="155914" y="336940"/>
            <a:ext cx="721591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fontAlgn="auto" latinLnBrk="0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u"/>
              <a:defRPr/>
            </a:pPr>
            <a:r>
              <a:rPr kumimoji="0" lang="ko-KR" altLang="en-US" sz="2400" b="1" kern="0" dirty="0">
                <a:solidFill>
                  <a:sysClr val="windowText" lastClr="000000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2400" b="1" kern="0" dirty="0" smtClean="0">
                <a:solidFill>
                  <a:sysClr val="windowText" lastClr="000000"/>
                </a:solidFill>
                <a:latin typeface="맑은 고딕" pitchFamily="50" charset="-127"/>
                <a:ea typeface="맑은 고딕" pitchFamily="50" charset="-127"/>
              </a:rPr>
              <a:t>실적신고 </a:t>
            </a:r>
            <a:r>
              <a:rPr kumimoji="0" lang="ko-KR" altLang="en-US" sz="2400" b="1" kern="0" dirty="0" smtClean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제외</a:t>
            </a:r>
            <a:r>
              <a:rPr kumimoji="0" lang="ko-KR" altLang="en-US" sz="2400" b="1" kern="0" dirty="0" smtClean="0">
                <a:solidFill>
                  <a:sysClr val="windowText" lastClr="000000"/>
                </a:solidFill>
                <a:latin typeface="맑은 고딕" pitchFamily="50" charset="-127"/>
                <a:ea typeface="맑은 고딕" pitchFamily="50" charset="-127"/>
              </a:rPr>
              <a:t> 대상</a:t>
            </a:r>
            <a:endParaRPr kumimoji="0" lang="ko-KR" altLang="en-US" sz="2400" b="1" kern="0" dirty="0">
              <a:solidFill>
                <a:sysClr val="windowText" lastClr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>
          <a:xfrm>
            <a:off x="6725720" y="6511504"/>
            <a:ext cx="2133600" cy="244475"/>
          </a:xfrm>
        </p:spPr>
        <p:txBody>
          <a:bodyPr/>
          <a:lstStyle/>
          <a:p>
            <a:fld id="{7B870297-4F63-4220-9891-99B7E780F8F1}" type="slidenum">
              <a:rPr lang="ko-KR" altLang="en-US" smtClean="0"/>
              <a:pPr/>
              <a:t>5</a:t>
            </a:fld>
            <a:endParaRPr lang="en-US" altLang="ko-KR" dirty="0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519113" y="141128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27" name="직사각형 26"/>
          <p:cNvSpPr/>
          <p:nvPr/>
        </p:nvSpPr>
        <p:spPr bwMode="auto">
          <a:xfrm>
            <a:off x="457200" y="1329678"/>
            <a:ext cx="8502162" cy="4994921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chemeClr val="accent5">
                <a:lumMod val="50000"/>
              </a:schemeClr>
            </a:solidFill>
            <a:prstDash val="solid"/>
          </a:ln>
          <a:effectLst/>
        </p:spPr>
        <p:txBody>
          <a:bodyPr anchor="ctr"/>
          <a:lstStyle/>
          <a:p>
            <a:pPr marL="87313" marR="0" lvl="0" indent="-87313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ko-KR" altLang="en-US" sz="16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28" name="모서리가 둥근 직사각형 27"/>
          <p:cNvSpPr/>
          <p:nvPr/>
        </p:nvSpPr>
        <p:spPr bwMode="auto">
          <a:xfrm>
            <a:off x="268015" y="1042472"/>
            <a:ext cx="2237060" cy="432048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180975" marR="0" lvl="0" indent="-180975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600" b="1" kern="0" smtClean="0">
                <a:solidFill>
                  <a:sysClr val="window" lastClr="FFFFFF"/>
                </a:solidFill>
                <a:latin typeface="맑은 고딕"/>
                <a:ea typeface="맑은 고딕"/>
              </a:rPr>
              <a:t>화물자동차의 경우</a:t>
            </a:r>
            <a:endParaRPr kumimoji="0" lang="ko-KR" altLang="en-US" sz="1600" b="1" kern="0" dirty="0" smtClean="0">
              <a:solidFill>
                <a:sysClr val="window" lastClr="FFFFFF"/>
              </a:solidFill>
              <a:latin typeface="맑은 고딕"/>
              <a:ea typeface="맑은 고딕"/>
            </a:endParaRPr>
          </a:p>
        </p:txBody>
      </p:sp>
      <p:sp>
        <p:nvSpPr>
          <p:cNvPr id="60" name="Text Box 36"/>
          <p:cNvSpPr txBox="1">
            <a:spLocks noChangeArrowheads="1"/>
          </p:cNvSpPr>
          <p:nvPr/>
        </p:nvSpPr>
        <p:spPr bwMode="auto">
          <a:xfrm>
            <a:off x="558574" y="1558438"/>
            <a:ext cx="8427163" cy="46679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228600" marR="0" indent="-228600" algn="l">
              <a:lnSpc>
                <a:spcPct val="150000"/>
              </a:lnSpc>
              <a:spcBef>
                <a:spcPts val="0"/>
              </a:spcBef>
              <a:spcAft>
                <a:spcPts val="400"/>
              </a:spcAft>
              <a:buAutoNum type="arabicPeriod"/>
            </a:pPr>
            <a:r>
              <a:rPr lang="ko-KR" altLang="en-US" sz="16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화물자동차 </a:t>
            </a:r>
            <a:r>
              <a:rPr lang="ko-KR" altLang="en-US" sz="1600" dirty="0" err="1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특수용도형</a:t>
            </a:r>
            <a:r>
              <a:rPr lang="ko-KR" altLang="en-US" sz="16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중</a:t>
            </a:r>
            <a:endParaRPr lang="en-US" altLang="ko-KR" sz="1600" dirty="0" smtClean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228600" marR="0" indent="-228600" algn="l">
              <a:lnSpc>
                <a:spcPct val="150000"/>
              </a:lnSpc>
              <a:spcBef>
                <a:spcPts val="0"/>
              </a:spcBef>
              <a:spcAft>
                <a:spcPts val="400"/>
              </a:spcAft>
              <a:buNone/>
            </a:pPr>
            <a:r>
              <a:rPr lang="en-US" altLang="ko-KR" sz="16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    -</a:t>
            </a:r>
            <a:r>
              <a:rPr lang="ko-KR" altLang="en-US" sz="16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600" b="1" dirty="0" err="1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피견인차량</a:t>
            </a:r>
            <a:r>
              <a:rPr lang="en-US" altLang="ko-KR" sz="14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4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트레일러</a:t>
            </a:r>
            <a:r>
              <a:rPr lang="en-US" altLang="ko-KR" sz="14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sz="14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자체동력이 없는 차량</a:t>
            </a:r>
            <a:r>
              <a:rPr lang="en-US" altLang="ko-KR" sz="14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), </a:t>
            </a:r>
            <a:r>
              <a:rPr lang="ko-KR" altLang="en-US" sz="1600" b="1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노면청소용 차량</a:t>
            </a:r>
            <a:r>
              <a:rPr lang="en-US" altLang="ko-KR" sz="14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4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또는 살수용 차량</a:t>
            </a:r>
            <a:r>
              <a:rPr lang="en-US" altLang="ko-KR" sz="14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en-US" altLang="ko-KR" sz="1600" dirty="0" smtClean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228600" marR="0" indent="-228600" algn="l">
              <a:lnSpc>
                <a:spcPct val="150000"/>
              </a:lnSpc>
              <a:spcBef>
                <a:spcPts val="0"/>
              </a:spcBef>
              <a:spcAft>
                <a:spcPts val="400"/>
              </a:spcAft>
              <a:buNone/>
            </a:pPr>
            <a:r>
              <a:rPr lang="en-US" altLang="ko-KR" sz="16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    - </a:t>
            </a:r>
            <a:r>
              <a:rPr lang="ko-KR" altLang="en-US" sz="1600" b="1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사다리</a:t>
            </a:r>
            <a:r>
              <a:rPr lang="en-US" altLang="ko-KR" sz="1600" b="1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b="1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크레인</a:t>
            </a:r>
            <a:r>
              <a:rPr lang="en-US" altLang="ko-KR" sz="1600" b="1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b="1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고소작업대를 갖춘 차량</a:t>
            </a:r>
            <a:endParaRPr lang="en-US" altLang="ko-KR" sz="1600" b="1" dirty="0" smtClean="0">
              <a:solidFill>
                <a:srgbClr val="C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0" marR="0" algn="l">
              <a:lnSpc>
                <a:spcPct val="150000"/>
              </a:lnSpc>
              <a:spcBef>
                <a:spcPts val="0"/>
              </a:spcBef>
              <a:spcAft>
                <a:spcPts val="400"/>
              </a:spcAft>
            </a:pPr>
            <a:r>
              <a:rPr lang="en-US" altLang="ko-KR" sz="16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2. </a:t>
            </a:r>
            <a:r>
              <a:rPr lang="ko-KR" altLang="en-US" sz="16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특수자동차 중</a:t>
            </a:r>
            <a:endParaRPr lang="en-US" altLang="ko-KR" sz="1600" dirty="0" smtClean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l">
              <a:lnSpc>
                <a:spcPct val="150000"/>
              </a:lnSpc>
              <a:spcBef>
                <a:spcPts val="0"/>
              </a:spcBef>
              <a:spcAft>
                <a:spcPts val="400"/>
              </a:spcAft>
            </a:pPr>
            <a:r>
              <a:rPr lang="en-US" altLang="ko-KR" sz="16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    -</a:t>
            </a:r>
            <a:r>
              <a:rPr lang="ko-KR" altLang="en-US" sz="16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600" b="1" dirty="0" err="1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구난형</a:t>
            </a:r>
            <a:r>
              <a:rPr lang="ko-KR" altLang="en-US" sz="1600" b="1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차량</a:t>
            </a:r>
            <a:r>
              <a:rPr lang="en-US" altLang="ko-KR" sz="14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400" dirty="0" err="1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레커차</a:t>
            </a:r>
            <a:r>
              <a:rPr lang="en-US" altLang="ko-KR" sz="14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r>
              <a:rPr lang="ko-KR" altLang="en-US" sz="14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200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※ </a:t>
            </a:r>
            <a:r>
              <a:rPr lang="ko-KR" altLang="en-US" sz="1200" dirty="0" err="1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견인형</a:t>
            </a:r>
            <a:r>
              <a:rPr lang="ko-KR" altLang="en-US" sz="1200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자동차는 적용 예외</a:t>
            </a:r>
            <a:endParaRPr lang="ko-KR" altLang="en-US" sz="1600" dirty="0" smtClean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0" marR="0" algn="l">
              <a:lnSpc>
                <a:spcPct val="150000"/>
              </a:lnSpc>
              <a:spcBef>
                <a:spcPts val="0"/>
              </a:spcBef>
              <a:spcAft>
                <a:spcPts val="400"/>
              </a:spcAft>
            </a:pPr>
            <a:r>
              <a:rPr lang="en-US" altLang="ko-KR" sz="16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    - </a:t>
            </a:r>
            <a:r>
              <a:rPr lang="ko-KR" altLang="en-US" sz="1600" b="1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특수한</a:t>
            </a:r>
            <a:r>
              <a:rPr lang="ko-KR" altLang="en-US" sz="16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작업 </a:t>
            </a:r>
            <a:r>
              <a:rPr lang="ko-KR" altLang="en-US" sz="1600" b="1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목적</a:t>
            </a:r>
            <a:r>
              <a:rPr lang="ko-KR" altLang="en-US" sz="16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을 위해 </a:t>
            </a:r>
            <a:r>
              <a:rPr lang="ko-KR" altLang="en-US" sz="1600" b="1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제작된 차량</a:t>
            </a:r>
          </a:p>
          <a:p>
            <a:pPr marL="0" marR="0" algn="l">
              <a:lnSpc>
                <a:spcPct val="150000"/>
              </a:lnSpc>
              <a:spcBef>
                <a:spcPts val="0"/>
              </a:spcBef>
              <a:spcAft>
                <a:spcPts val="400"/>
              </a:spcAft>
            </a:pPr>
            <a:r>
              <a:rPr lang="en-US" altLang="ko-KR" sz="16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3. </a:t>
            </a:r>
            <a:r>
              <a:rPr lang="ko-KR" altLang="en-US" sz="16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대</a:t>
            </a:r>
            <a:r>
              <a:rPr lang="en-US" altLang="ko-KR" sz="1600" dirty="0" smtClean="0">
                <a:solidFill>
                  <a:srgbClr val="000000"/>
                </a:solidFill>
                <a:latin typeface="맑은 고딕"/>
                <a:ea typeface="맑은 고딕"/>
              </a:rPr>
              <a:t>·</a:t>
            </a:r>
            <a:r>
              <a:rPr lang="ko-KR" altLang="en-US" sz="1600" dirty="0" err="1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폐차시</a:t>
            </a:r>
            <a:r>
              <a:rPr lang="ko-KR" altLang="en-US" sz="16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발생하는 </a:t>
            </a:r>
            <a:r>
              <a:rPr lang="ko-KR" altLang="en-US" sz="1600" b="1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공 허가대수</a:t>
            </a:r>
            <a:r>
              <a:rPr lang="en-US" altLang="ko-KR" sz="16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(T/E)</a:t>
            </a:r>
            <a:endParaRPr lang="ko-KR" altLang="en-US" sz="1600" dirty="0" smtClean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0" marR="0" algn="l">
              <a:lnSpc>
                <a:spcPct val="150000"/>
              </a:lnSpc>
              <a:spcBef>
                <a:spcPts val="0"/>
              </a:spcBef>
              <a:spcAft>
                <a:spcPts val="400"/>
              </a:spcAft>
            </a:pPr>
            <a:r>
              <a:rPr lang="en-US" altLang="ko-KR" sz="16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4. </a:t>
            </a:r>
            <a:r>
              <a:rPr lang="ko-KR" altLang="en-US" sz="16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화물자동차 운송사업을 </a:t>
            </a:r>
            <a:r>
              <a:rPr lang="ko-KR" altLang="en-US" sz="1600" b="1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휴업한 운송사업자</a:t>
            </a:r>
            <a:r>
              <a:rPr lang="ko-KR" altLang="en-US" sz="16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의 소속 </a:t>
            </a:r>
            <a:r>
              <a:rPr lang="ko-KR" altLang="en-US" sz="1600" b="1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해당 화물자동차</a:t>
            </a:r>
            <a:endParaRPr lang="en-US" altLang="ko-KR" sz="1600" b="1" dirty="0" smtClean="0">
              <a:solidFill>
                <a:srgbClr val="C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0" marR="0" algn="l">
              <a:lnSpc>
                <a:spcPct val="150000"/>
              </a:lnSpc>
              <a:spcBef>
                <a:spcPts val="0"/>
              </a:spcBef>
              <a:spcAft>
                <a:spcPts val="400"/>
              </a:spcAft>
            </a:pPr>
            <a:r>
              <a:rPr lang="en-US" altLang="ko-KR" sz="16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5. </a:t>
            </a:r>
            <a:r>
              <a:rPr lang="ko-KR" altLang="en-US" sz="1600" b="1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동일 항만구역 </a:t>
            </a:r>
            <a:r>
              <a:rPr lang="ko-KR" altLang="en-US" sz="16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내 </a:t>
            </a:r>
            <a:r>
              <a:rPr lang="ko-KR" altLang="en-US" sz="1600" b="1" dirty="0" err="1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환적</a:t>
            </a:r>
            <a:r>
              <a:rPr lang="en-US" altLang="ko-KR" sz="1600" b="1" dirty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·</a:t>
            </a:r>
            <a:r>
              <a:rPr lang="ko-KR" altLang="en-US" sz="1600" b="1" dirty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이송 화물을 운송</a:t>
            </a:r>
            <a:r>
              <a:rPr lang="ko-KR" altLang="en-US" sz="1600" dirty="0">
                <a:solidFill>
                  <a:srgbClr val="152437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하는</a:t>
            </a:r>
            <a:r>
              <a:rPr lang="ko-KR" altLang="en-US" sz="1600" b="1" dirty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600" dirty="0" smtClean="0">
                <a:solidFill>
                  <a:srgbClr val="152437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화물자동차</a:t>
            </a:r>
            <a:r>
              <a:rPr lang="ko-KR" altLang="en-US" sz="1600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★</a:t>
            </a:r>
          </a:p>
          <a:p>
            <a:pPr marL="0" marR="0" algn="l">
              <a:lnSpc>
                <a:spcPct val="150000"/>
              </a:lnSpc>
              <a:spcBef>
                <a:spcPts val="0"/>
              </a:spcBef>
              <a:spcAft>
                <a:spcPts val="400"/>
              </a:spcAft>
            </a:pPr>
            <a:r>
              <a:rPr lang="en-US" altLang="ko-KR" sz="16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6. </a:t>
            </a:r>
            <a:r>
              <a:rPr lang="ko-KR" altLang="en-US" sz="1600" b="1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이사화물 운송</a:t>
            </a:r>
            <a:r>
              <a:rPr lang="ko-KR" altLang="en-US" sz="1600" dirty="0" smtClean="0">
                <a:solidFill>
                  <a:srgbClr val="152437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화물자동차</a:t>
            </a:r>
            <a:r>
              <a:rPr lang="ko-KR" altLang="en-US" sz="1600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★</a:t>
            </a:r>
          </a:p>
          <a:p>
            <a:pPr marL="0" marR="0" algn="l">
              <a:lnSpc>
                <a:spcPct val="150000"/>
              </a:lnSpc>
              <a:spcBef>
                <a:spcPts val="0"/>
              </a:spcBef>
              <a:spcAft>
                <a:spcPts val="400"/>
              </a:spcAft>
            </a:pPr>
            <a:r>
              <a:rPr lang="en-US" altLang="ko-KR" sz="16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7. </a:t>
            </a:r>
            <a:r>
              <a:rPr lang="ko-KR" altLang="en-US" sz="1600" b="1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폐기물 운송</a:t>
            </a:r>
            <a:r>
              <a:rPr lang="ko-KR" altLang="en-US" sz="1600" dirty="0" smtClean="0">
                <a:solidFill>
                  <a:srgbClr val="152437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자동차</a:t>
            </a:r>
            <a:r>
              <a:rPr lang="en-US" altLang="ko-KR" sz="14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4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폐기물 수집</a:t>
            </a:r>
            <a:r>
              <a:rPr lang="en-US" altLang="ko-KR" sz="14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·</a:t>
            </a:r>
            <a:r>
              <a:rPr lang="ko-KR" altLang="en-US" sz="14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운송 허가 받은 경우</a:t>
            </a:r>
            <a:r>
              <a:rPr lang="en-US" altLang="ko-KR" sz="14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4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폐기물관리법 제</a:t>
            </a:r>
            <a:r>
              <a:rPr lang="en-US" altLang="ko-KR" sz="14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25</a:t>
            </a:r>
            <a:r>
              <a:rPr lang="ko-KR" altLang="en-US" sz="14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조제</a:t>
            </a:r>
            <a:r>
              <a:rPr lang="en-US" altLang="ko-KR" sz="14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5</a:t>
            </a:r>
            <a:r>
              <a:rPr lang="ko-KR" altLang="en-US" sz="1400" dirty="0" err="1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항제</a:t>
            </a:r>
            <a:r>
              <a:rPr lang="en-US" altLang="ko-KR" sz="14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r>
              <a:rPr lang="ko-KR" altLang="en-US" sz="14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호</a:t>
            </a:r>
            <a:r>
              <a:rPr lang="en-US" altLang="ko-KR" sz="14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))</a:t>
            </a:r>
            <a:r>
              <a:rPr lang="ko-KR" altLang="en-US" sz="1400" dirty="0" smtClean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600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★</a:t>
            </a:r>
            <a:endParaRPr lang="ko-KR" altLang="en-US" sz="1600" dirty="0">
              <a:solidFill>
                <a:srgbClr val="0000FF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38967" y="6396464"/>
            <a:ext cx="78763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ko-KR" altLang="en-US" sz="1400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★ </a:t>
            </a:r>
            <a:r>
              <a:rPr lang="en-US" altLang="ko-KR" sz="1400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5~7</a:t>
            </a:r>
            <a:r>
              <a:rPr lang="ko-KR" altLang="en-US" sz="1400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번 해당차량은 최소운송기준의 </a:t>
            </a:r>
            <a:r>
              <a:rPr lang="ko-KR" altLang="en-US" sz="1400" dirty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운송실적 </a:t>
            </a:r>
            <a:r>
              <a:rPr lang="ko-KR" altLang="en-US" sz="1400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달성을 위해 </a:t>
            </a:r>
            <a:r>
              <a:rPr lang="ko-KR" altLang="en-US" sz="1400" dirty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필요하면 해당 실적 입력 </a:t>
            </a:r>
            <a:r>
              <a:rPr lang="ko-KR" altLang="en-US" sz="1400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가능</a:t>
            </a:r>
            <a:endParaRPr lang="ko-KR" altLang="en-US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7309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그룹 30"/>
          <p:cNvGrpSpPr/>
          <p:nvPr/>
        </p:nvGrpSpPr>
        <p:grpSpPr>
          <a:xfrm>
            <a:off x="12192" y="274320"/>
            <a:ext cx="9131808" cy="1091184"/>
            <a:chOff x="12192" y="274320"/>
            <a:chExt cx="9110824" cy="1091184"/>
          </a:xfrm>
        </p:grpSpPr>
        <p:sp>
          <p:nvSpPr>
            <p:cNvPr id="25" name="직사각형 24"/>
            <p:cNvSpPr/>
            <p:nvPr/>
          </p:nvSpPr>
          <p:spPr bwMode="auto">
            <a:xfrm>
              <a:off x="12192" y="292608"/>
              <a:ext cx="5401056" cy="1072896"/>
            </a:xfrm>
            <a:prstGeom prst="rect">
              <a:avLst/>
            </a:prstGeom>
            <a:solidFill>
              <a:schemeClr val="bg1"/>
            </a:solidFill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ko-KR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26" name="직사각형 25"/>
            <p:cNvSpPr/>
            <p:nvPr/>
          </p:nvSpPr>
          <p:spPr bwMode="auto">
            <a:xfrm>
              <a:off x="3721960" y="274320"/>
              <a:ext cx="5401056" cy="1072896"/>
            </a:xfrm>
            <a:prstGeom prst="rect">
              <a:avLst/>
            </a:prstGeom>
            <a:solidFill>
              <a:schemeClr val="bg1"/>
            </a:solidFill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ko-KR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</p:grpSp>
      <p:pic>
        <p:nvPicPr>
          <p:cNvPr id="44" name="Picture 16" descr="Untitled-1 copy"/>
          <p:cNvPicPr>
            <a:picLocks noChangeAspect="1" noChangeArrowheads="1"/>
          </p:cNvPicPr>
          <p:nvPr/>
        </p:nvPicPr>
        <p:blipFill>
          <a:blip r:embed="rId2" cstate="print"/>
          <a:srcRect l="94098" t="91991"/>
          <a:stretch>
            <a:fillRect/>
          </a:stretch>
        </p:blipFill>
        <p:spPr bwMode="auto">
          <a:xfrm>
            <a:off x="8180832" y="6370701"/>
            <a:ext cx="987552" cy="549275"/>
          </a:xfrm>
          <a:prstGeom prst="rect">
            <a:avLst/>
          </a:prstGeom>
          <a:noFill/>
        </p:spPr>
      </p:pic>
      <p:pic>
        <p:nvPicPr>
          <p:cNvPr id="11" name="Picture 4" descr="2"/>
          <p:cNvPicPr>
            <a:picLocks noChangeAspect="1" noChangeArrowheads="1"/>
          </p:cNvPicPr>
          <p:nvPr/>
        </p:nvPicPr>
        <p:blipFill>
          <a:blip r:embed="rId3" cstate="print"/>
          <a:srcRect t="11667" r="37309" b="78981"/>
          <a:stretch>
            <a:fillRect/>
          </a:stretch>
        </p:blipFill>
        <p:spPr bwMode="auto">
          <a:xfrm>
            <a:off x="0" y="362367"/>
            <a:ext cx="9144000" cy="648072"/>
          </a:xfrm>
          <a:prstGeom prst="rect">
            <a:avLst/>
          </a:prstGeom>
          <a:noFill/>
        </p:spPr>
      </p:pic>
      <p:sp>
        <p:nvSpPr>
          <p:cNvPr id="12" name="TextBox 1"/>
          <p:cNvSpPr txBox="1">
            <a:spLocks noChangeArrowheads="1"/>
          </p:cNvSpPr>
          <p:nvPr/>
        </p:nvSpPr>
        <p:spPr bwMode="auto">
          <a:xfrm>
            <a:off x="155914" y="336940"/>
            <a:ext cx="721591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fontAlgn="auto" latinLnBrk="0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u"/>
              <a:defRPr/>
            </a:pPr>
            <a:r>
              <a:rPr kumimoji="0" lang="ko-KR" altLang="en-US" sz="2400" b="1" kern="0" dirty="0">
                <a:solidFill>
                  <a:sysClr val="windowText" lastClr="000000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2400" b="1" kern="0" dirty="0" smtClean="0">
                <a:solidFill>
                  <a:sysClr val="windowText" lastClr="000000"/>
                </a:solidFill>
                <a:latin typeface="맑은 고딕" pitchFamily="50" charset="-127"/>
                <a:ea typeface="맑은 고딕" pitchFamily="50" charset="-127"/>
              </a:rPr>
              <a:t>실적신고 </a:t>
            </a:r>
            <a:r>
              <a:rPr kumimoji="0" lang="ko-KR" altLang="en-US" sz="2400" b="1" kern="0" dirty="0" smtClean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제외</a:t>
            </a:r>
            <a:r>
              <a:rPr kumimoji="0" lang="ko-KR" altLang="en-US" sz="2400" b="1" kern="0" dirty="0" smtClean="0">
                <a:solidFill>
                  <a:sysClr val="windowText" lastClr="000000"/>
                </a:solidFill>
                <a:latin typeface="맑은 고딕" pitchFamily="50" charset="-127"/>
                <a:ea typeface="맑은 고딕" pitchFamily="50" charset="-127"/>
              </a:rPr>
              <a:t> 대상</a:t>
            </a:r>
            <a:endParaRPr kumimoji="0" lang="ko-KR" altLang="en-US" sz="2400" b="1" kern="0" dirty="0">
              <a:solidFill>
                <a:sysClr val="windowText" lastClr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>
          <a:xfrm>
            <a:off x="6725720" y="6511504"/>
            <a:ext cx="2133600" cy="244475"/>
          </a:xfrm>
        </p:spPr>
        <p:txBody>
          <a:bodyPr/>
          <a:lstStyle/>
          <a:p>
            <a:fld id="{7B870297-4F63-4220-9891-99B7E780F8F1}" type="slidenum">
              <a:rPr lang="ko-KR" altLang="en-US" smtClean="0"/>
              <a:pPr/>
              <a:t>6</a:t>
            </a:fld>
            <a:endParaRPr lang="en-US" altLang="ko-KR" dirty="0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519113" y="141128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28" name="모서리가 둥근 직사각형 27"/>
          <p:cNvSpPr/>
          <p:nvPr/>
        </p:nvSpPr>
        <p:spPr bwMode="auto">
          <a:xfrm>
            <a:off x="268014" y="1185347"/>
            <a:ext cx="3113139" cy="432048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180975" marR="0" lvl="0" indent="-180975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600" b="1" kern="0" dirty="0" smtClean="0">
                <a:solidFill>
                  <a:sysClr val="window" lastClr="FFFFFF"/>
                </a:solidFill>
                <a:latin typeface="맑은 고딕"/>
                <a:ea typeface="맑은 고딕"/>
              </a:rPr>
              <a:t>신고제외 대상 화물운수사업자</a:t>
            </a:r>
          </a:p>
        </p:txBody>
      </p:sp>
      <p:graphicFrame>
        <p:nvGraphicFramePr>
          <p:cNvPr id="32" name="표 3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0749531"/>
              </p:ext>
            </p:extLst>
          </p:nvPr>
        </p:nvGraphicFramePr>
        <p:xfrm>
          <a:off x="384173" y="1792438"/>
          <a:ext cx="8569327" cy="3853451"/>
        </p:xfrm>
        <a:graphic>
          <a:graphicData uri="http://schemas.openxmlformats.org/drawingml/2006/table">
            <a:tbl>
              <a:tblPr/>
              <a:tblGrid>
                <a:gridCol w="779287"/>
                <a:gridCol w="1128890"/>
                <a:gridCol w="6661150"/>
              </a:tblGrid>
              <a:tr h="412537"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사업자 구분</a:t>
                      </a:r>
                      <a:endParaRPr lang="ko-KR" altLang="en-US" sz="1200" b="1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7691" marR="47691" marT="13185" marB="13185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적용내용</a:t>
                      </a:r>
                      <a:endParaRPr lang="ko-KR" altLang="en-US" sz="1200" b="1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7691" marR="47691" marT="13185" marB="13185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0000"/>
                        <a:lumOff val="40000"/>
                      </a:schemeClr>
                    </a:solidFill>
                  </a:tcPr>
                </a:tc>
              </a:tr>
              <a:tr h="412537">
                <a:tc rowSpan="3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운송</a:t>
                      </a: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사업자</a:t>
                      </a:r>
                    </a:p>
                  </a:txBody>
                  <a:tcPr marL="47691" marR="47691" marT="13185" marB="13185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r>
                        <a:rPr lang="ko-KR" altLang="en-US" sz="120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대 보유</a:t>
                      </a:r>
                    </a:p>
                  </a:txBody>
                  <a:tcPr marL="47691" marR="47691" marT="13185" marB="13185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12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주선사업자로부터 </a:t>
                      </a:r>
                      <a:r>
                        <a:rPr lang="ko-KR" altLang="en-US" sz="120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중개 받은 </a:t>
                      </a:r>
                      <a:r>
                        <a:rPr lang="ko-KR" altLang="en-US" sz="12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화물 </a:t>
                      </a:r>
                      <a:r>
                        <a:rPr lang="ko-KR" altLang="en-US" sz="1200" b="1" dirty="0" smtClean="0">
                          <a:solidFill>
                            <a:srgbClr val="0000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실적신고제외</a:t>
                      </a: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12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겸업사업자로부터 받은</a:t>
                      </a:r>
                      <a:r>
                        <a:rPr lang="ko-KR" altLang="en-US" sz="12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것은 신고해야 함</a:t>
                      </a:r>
                      <a:r>
                        <a:rPr lang="en-US" altLang="ko-KR" sz="1200" baseline="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  <a:endParaRPr lang="ko-KR" altLang="en-US" sz="1200" dirty="0">
                        <a:solidFill>
                          <a:srgbClr val="0000FF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7691" marR="47691" marT="13185" marB="13185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53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</a:t>
                      </a:r>
                      <a:r>
                        <a:rPr lang="ko-KR" altLang="en-US" sz="12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대 이상 </a:t>
                      </a:r>
                      <a:r>
                        <a:rPr lang="ko-KR" altLang="en-US" sz="120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보유</a:t>
                      </a:r>
                    </a:p>
                  </a:txBody>
                  <a:tcPr marL="47691" marR="47691" marT="13185" marB="13185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12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보유차량 중 소속 </a:t>
                      </a:r>
                      <a:r>
                        <a:rPr lang="ko-KR" altLang="en-US" sz="120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직영차량으로 운송한 </a:t>
                      </a:r>
                      <a:r>
                        <a:rPr lang="ko-KR" altLang="en-US" sz="12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실적 </a:t>
                      </a:r>
                      <a:r>
                        <a:rPr lang="ko-KR" altLang="en-US" sz="1200" b="1" dirty="0" smtClean="0">
                          <a:solidFill>
                            <a:srgbClr val="0000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신고제외</a:t>
                      </a:r>
                      <a:r>
                        <a:rPr lang="ko-KR" altLang="en-US" sz="1200" dirty="0" smtClean="0"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★</a:t>
                      </a:r>
                      <a:endParaRPr lang="ko-KR" altLang="en-US" sz="1200" dirty="0">
                        <a:solidFill>
                          <a:srgbClr val="FF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7691" marR="47691" marT="13185" marB="13185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308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타 운송수단</a:t>
                      </a: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이용</a:t>
                      </a:r>
                    </a:p>
                  </a:txBody>
                  <a:tcPr marL="47691" marR="47691" marT="13185" marB="13185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dirty="0" smtClean="0">
                          <a:solidFill>
                            <a:schemeClr val="tx2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1200" dirty="0" smtClean="0">
                          <a:solidFill>
                            <a:schemeClr val="tx2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타 운송수단</a:t>
                      </a:r>
                      <a:r>
                        <a:rPr lang="en-US" altLang="ko-KR" sz="1200" dirty="0" smtClean="0">
                          <a:solidFill>
                            <a:schemeClr val="tx2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1200" dirty="0" smtClean="0">
                          <a:solidFill>
                            <a:schemeClr val="tx2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철도</a:t>
                      </a:r>
                      <a:r>
                        <a:rPr lang="en-US" altLang="ko-KR" sz="1200" dirty="0">
                          <a:solidFill>
                            <a:schemeClr val="tx2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200" dirty="0">
                          <a:solidFill>
                            <a:schemeClr val="tx2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선박</a:t>
                      </a:r>
                      <a:r>
                        <a:rPr lang="en-US" altLang="ko-KR" sz="1200" dirty="0">
                          <a:solidFill>
                            <a:schemeClr val="tx2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200" dirty="0">
                          <a:solidFill>
                            <a:schemeClr val="tx2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항공 </a:t>
                      </a:r>
                      <a:r>
                        <a:rPr lang="ko-KR" altLang="en-US" sz="1200" dirty="0" smtClean="0">
                          <a:solidFill>
                            <a:schemeClr val="tx2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등</a:t>
                      </a:r>
                      <a:r>
                        <a:rPr lang="en-US" altLang="ko-KR" sz="1200" dirty="0" smtClean="0">
                          <a:solidFill>
                            <a:schemeClr val="tx2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  <a:r>
                        <a:rPr lang="ko-KR" altLang="en-US" sz="1200" dirty="0" smtClean="0">
                          <a:solidFill>
                            <a:schemeClr val="tx2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이용실적 </a:t>
                      </a:r>
                      <a:r>
                        <a:rPr lang="ko-KR" altLang="en-US" sz="1200" b="1" dirty="0" smtClean="0">
                          <a:solidFill>
                            <a:srgbClr val="C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제외한 계약금액 신고</a:t>
                      </a:r>
                      <a:endParaRPr lang="ko-KR" altLang="en-US" sz="1200" b="1" dirty="0">
                        <a:solidFill>
                          <a:srgbClr val="C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7691" marR="47691" marT="13185" marB="13185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9519"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ko-KR" altLang="en-US" sz="1200" b="1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겸업사업자</a:t>
                      </a:r>
                      <a:endParaRPr lang="en-US" altLang="ko-KR" sz="1200" b="1" dirty="0" smtClean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7691" marR="47691" marT="13185" marB="13185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28600" marR="0" indent="-22860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  <a:buNone/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12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순수 중개라 하더라도</a:t>
                      </a: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</a:t>
                      </a:r>
                      <a:r>
                        <a:rPr lang="ko-KR" altLang="en-US" sz="12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r>
                        <a:rPr lang="ko-KR" altLang="en-US" sz="120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대사업자 또는 </a:t>
                      </a:r>
                      <a:r>
                        <a:rPr lang="ko-KR" altLang="en-US" sz="1200" dirty="0" err="1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위수탁차주에게</a:t>
                      </a:r>
                      <a:r>
                        <a:rPr lang="ko-KR" altLang="en-US" sz="120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중개하는 </a:t>
                      </a:r>
                      <a:r>
                        <a:rPr lang="ko-KR" altLang="en-US" sz="1200" b="1" dirty="0" smtClean="0">
                          <a:solidFill>
                            <a:srgbClr val="C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실적신고 해야 함</a:t>
                      </a:r>
                      <a:endParaRPr lang="en-US" altLang="ko-KR" sz="1200" dirty="0" smtClean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228600" marR="0" indent="-22860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  <a:buNone/>
                      </a:pPr>
                      <a:endParaRPr lang="ko-KR" altLang="en-US" sz="20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1200" b="1" dirty="0">
                          <a:solidFill>
                            <a:schemeClr val="tx2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이사화물 </a:t>
                      </a:r>
                      <a:r>
                        <a:rPr lang="ko-KR" altLang="en-US" sz="1200" b="1" dirty="0" smtClean="0">
                          <a:solidFill>
                            <a:schemeClr val="tx2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운송실적 </a:t>
                      </a:r>
                      <a:r>
                        <a:rPr lang="ko-KR" altLang="en-US" sz="1200" b="1" dirty="0" smtClean="0">
                          <a:solidFill>
                            <a:srgbClr val="0000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신고제외</a:t>
                      </a:r>
                      <a:endParaRPr lang="ko-KR" altLang="en-US" sz="1200" b="1" dirty="0">
                        <a:solidFill>
                          <a:srgbClr val="0000FF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7691" marR="47691" marT="13185" marB="13185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73237"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ko-KR" altLang="en-US" sz="1200" b="1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주선사업자</a:t>
                      </a:r>
                      <a:endParaRPr lang="ko-KR" altLang="en-US" sz="1200" b="1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7691" marR="47691" marT="13185" marB="13185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28600" marR="0" indent="-22860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  <a:buFontTx/>
                        <a:buNone/>
                      </a:pP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12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순수 중개실적인 경우</a:t>
                      </a:r>
                      <a:r>
                        <a:rPr lang="en-US" altLang="ko-KR" sz="12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1</a:t>
                      </a:r>
                      <a:r>
                        <a:rPr lang="ko-KR" altLang="en-US" sz="12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대사업자 또는 </a:t>
                      </a:r>
                      <a:r>
                        <a:rPr lang="ko-KR" altLang="en-US" sz="1200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위수탁차주에게</a:t>
                      </a:r>
                      <a:r>
                        <a:rPr lang="ko-KR" altLang="en-US" sz="120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중개하는 실적은 </a:t>
                      </a:r>
                      <a:r>
                        <a:rPr lang="ko-KR" altLang="en-US" sz="1200" b="1" dirty="0" smtClean="0">
                          <a:solidFill>
                            <a:srgbClr val="0000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신고제외</a:t>
                      </a:r>
                      <a:endParaRPr lang="en-US" altLang="ko-KR" sz="1200" b="1" dirty="0" smtClean="0">
                        <a:solidFill>
                          <a:srgbClr val="0000FF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228600" marR="0" indent="-22860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400"/>
                        </a:spcAft>
                        <a:buFontTx/>
                        <a:buNone/>
                      </a:pPr>
                      <a:r>
                        <a:rPr lang="en-US" altLang="ko-KR" sz="1200" b="1" u="none" dirty="0" smtClean="0">
                          <a:solidFill>
                            <a:srgbClr val="152437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 </a:t>
                      </a:r>
                      <a:r>
                        <a:rPr lang="ko-KR" altLang="en-US" sz="1200" b="1" u="none" dirty="0" smtClean="0">
                          <a:solidFill>
                            <a:srgbClr val="152437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이사화물 주선실적</a:t>
                      </a:r>
                      <a:r>
                        <a:rPr lang="ko-KR" altLang="en-US" sz="1200" b="1" u="none" dirty="0" smtClean="0">
                          <a:solidFill>
                            <a:srgbClr val="0000FF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신고제외</a:t>
                      </a:r>
                      <a:endParaRPr lang="en-US" altLang="ko-KR" sz="1200" b="1" u="none" dirty="0" smtClean="0">
                        <a:solidFill>
                          <a:srgbClr val="0000FF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7691" marR="47691" marT="13185" marB="13185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281243" y="6168337"/>
            <a:ext cx="4020652" cy="6106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ko-KR" sz="1200" dirty="0">
                <a:solidFill>
                  <a:srgbClr val="152437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※ </a:t>
            </a:r>
            <a:r>
              <a:rPr lang="ko-KR" altLang="en-US" sz="1200" b="1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위</a:t>
            </a:r>
            <a:r>
              <a:rPr lang="en-US" altLang="ko-KR" sz="1200" b="1" dirty="0">
                <a:solidFill>
                  <a:srgbClr val="FF0000"/>
                </a:solidFill>
                <a:latin typeface="맑은 고딕"/>
                <a:ea typeface="맑은 고딕"/>
              </a:rPr>
              <a:t>·</a:t>
            </a:r>
            <a:r>
              <a:rPr lang="ko-KR" altLang="en-US" sz="1200" b="1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수탁 </a:t>
            </a:r>
            <a:r>
              <a:rPr lang="ko-KR" altLang="en-US" sz="1200" b="1" dirty="0" smtClean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차주</a:t>
            </a:r>
            <a:r>
              <a:rPr lang="en-US" altLang="ko-KR" sz="1200" dirty="0" smtClean="0">
                <a:solidFill>
                  <a:srgbClr val="152437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200" dirty="0" smtClean="0">
                <a:solidFill>
                  <a:srgbClr val="152437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실적</a:t>
            </a:r>
            <a:r>
              <a:rPr lang="ko-KR" altLang="en-US" sz="1200" b="1" dirty="0" smtClean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신고</a:t>
            </a:r>
            <a:r>
              <a:rPr lang="ko-KR" altLang="en-US" sz="1200" dirty="0" smtClean="0">
                <a:solidFill>
                  <a:srgbClr val="152437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200" b="1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대상</a:t>
            </a:r>
            <a:r>
              <a:rPr lang="ko-KR" altLang="en-US" sz="1200" dirty="0">
                <a:solidFill>
                  <a:srgbClr val="152437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 </a:t>
            </a:r>
            <a:r>
              <a:rPr lang="ko-KR" altLang="en-US" sz="1200" b="1" dirty="0" smtClean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아님</a:t>
            </a:r>
            <a:endParaRPr lang="en-US" altLang="ko-KR" sz="1200" b="1" dirty="0" smtClean="0">
              <a:solidFill>
                <a:srgbClr val="FF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l">
              <a:lnSpc>
                <a:spcPct val="150000"/>
              </a:lnSpc>
            </a:pPr>
            <a:r>
              <a:rPr lang="en-US" altLang="ko-KR" sz="1200" dirty="0" smtClean="0">
                <a:solidFill>
                  <a:srgbClr val="152437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※ </a:t>
            </a:r>
            <a:r>
              <a:rPr lang="ko-KR" altLang="en-US" sz="1200" b="1" dirty="0" err="1" smtClean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비사업용</a:t>
            </a:r>
            <a:r>
              <a:rPr lang="ko-KR" altLang="en-US" sz="1200" b="1" dirty="0" smtClean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자동차</a:t>
            </a:r>
            <a:r>
              <a:rPr lang="ko-KR" altLang="en-US" sz="1200" dirty="0" smtClean="0">
                <a:solidFill>
                  <a:srgbClr val="152437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에 의한 운송실적은 </a:t>
            </a:r>
            <a:r>
              <a:rPr lang="ko-KR" altLang="en-US" sz="1200" b="1" dirty="0" smtClean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신고차량이</a:t>
            </a:r>
            <a:r>
              <a:rPr lang="ko-KR" altLang="en-US" sz="1200" dirty="0" smtClean="0">
                <a:solidFill>
                  <a:srgbClr val="152437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200" b="1" dirty="0" smtClean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아님</a:t>
            </a:r>
            <a:endParaRPr lang="ko-KR" altLang="en-US" sz="1200" b="1" dirty="0">
              <a:solidFill>
                <a:srgbClr val="FF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68839" y="5769117"/>
            <a:ext cx="787635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ko-KR" altLang="en-US" sz="1200" dirty="0" smtClean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★</a:t>
            </a:r>
            <a:r>
              <a:rPr lang="ko-KR" altLang="en-US" sz="1200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최소운송기준의 </a:t>
            </a:r>
            <a:r>
              <a:rPr lang="ko-KR" altLang="en-US" sz="1200" dirty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운송실적 </a:t>
            </a:r>
            <a:r>
              <a:rPr lang="ko-KR" altLang="en-US" sz="1200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달성을 위해 </a:t>
            </a:r>
            <a:r>
              <a:rPr lang="ko-KR" altLang="en-US" sz="1200" dirty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필요하면 해당 실적 입력 </a:t>
            </a:r>
            <a:r>
              <a:rPr lang="ko-KR" altLang="en-US" sz="1200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가능</a:t>
            </a:r>
            <a:endParaRPr lang="ko-KR" altLang="en-US" sz="12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7309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직사각형 39"/>
          <p:cNvSpPr/>
          <p:nvPr/>
        </p:nvSpPr>
        <p:spPr bwMode="auto">
          <a:xfrm>
            <a:off x="457200" y="2590801"/>
            <a:ext cx="8502162" cy="3971924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chemeClr val="accent5">
                <a:lumMod val="50000"/>
              </a:schemeClr>
            </a:solidFill>
            <a:prstDash val="solid"/>
          </a:ln>
          <a:effectLst/>
        </p:spPr>
        <p:txBody>
          <a:bodyPr anchor="ctr"/>
          <a:lstStyle/>
          <a:p>
            <a:pPr marL="87313" marR="0" lvl="0" indent="-87313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ko-KR" altLang="en-US" sz="16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91" name="타원형 설명선 90"/>
          <p:cNvSpPr/>
          <p:nvPr/>
        </p:nvSpPr>
        <p:spPr bwMode="auto">
          <a:xfrm>
            <a:off x="6324600" y="2790825"/>
            <a:ext cx="2419350" cy="1495425"/>
          </a:xfrm>
          <a:prstGeom prst="wedgeEllipseCallout">
            <a:avLst>
              <a:gd name="adj1" fmla="val -60990"/>
              <a:gd name="adj2" fmla="val 42175"/>
            </a:avLst>
          </a:prstGeom>
          <a:solidFill>
            <a:schemeClr val="accent1">
              <a:lumMod val="20000"/>
              <a:lumOff val="80000"/>
            </a:schemeClr>
          </a:solidFill>
          <a:ln w="28575" cap="flat" cmpd="sng" algn="ctr">
            <a:solidFill>
              <a:srgbClr val="3636B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pSp>
        <p:nvGrpSpPr>
          <p:cNvPr id="31" name="그룹 30"/>
          <p:cNvGrpSpPr/>
          <p:nvPr/>
        </p:nvGrpSpPr>
        <p:grpSpPr>
          <a:xfrm>
            <a:off x="12192" y="274320"/>
            <a:ext cx="9144000" cy="1091184"/>
            <a:chOff x="12192" y="274320"/>
            <a:chExt cx="9110824" cy="1091184"/>
          </a:xfrm>
        </p:grpSpPr>
        <p:sp>
          <p:nvSpPr>
            <p:cNvPr id="25" name="직사각형 24"/>
            <p:cNvSpPr/>
            <p:nvPr/>
          </p:nvSpPr>
          <p:spPr bwMode="auto">
            <a:xfrm>
              <a:off x="12192" y="292608"/>
              <a:ext cx="5401056" cy="1072896"/>
            </a:xfrm>
            <a:prstGeom prst="rect">
              <a:avLst/>
            </a:prstGeom>
            <a:solidFill>
              <a:schemeClr val="bg1"/>
            </a:solidFill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ko-KR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26" name="직사각형 25"/>
            <p:cNvSpPr/>
            <p:nvPr/>
          </p:nvSpPr>
          <p:spPr bwMode="auto">
            <a:xfrm>
              <a:off x="3721960" y="274320"/>
              <a:ext cx="5401056" cy="1072896"/>
            </a:xfrm>
            <a:prstGeom prst="rect">
              <a:avLst/>
            </a:prstGeom>
            <a:solidFill>
              <a:schemeClr val="bg1"/>
            </a:solidFill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ko-KR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</p:grpSp>
      <p:pic>
        <p:nvPicPr>
          <p:cNvPr id="58" name="Picture 4" descr="2"/>
          <p:cNvPicPr>
            <a:picLocks noChangeAspect="1" noChangeArrowheads="1"/>
          </p:cNvPicPr>
          <p:nvPr/>
        </p:nvPicPr>
        <p:blipFill>
          <a:blip r:embed="rId2" cstate="print"/>
          <a:srcRect t="11667" r="37309" b="78981"/>
          <a:stretch>
            <a:fillRect/>
          </a:stretch>
        </p:blipFill>
        <p:spPr bwMode="auto">
          <a:xfrm>
            <a:off x="0" y="362367"/>
            <a:ext cx="9144000" cy="648072"/>
          </a:xfrm>
          <a:prstGeom prst="rect">
            <a:avLst/>
          </a:prstGeom>
          <a:noFill/>
        </p:spPr>
      </p:pic>
      <p:sp>
        <p:nvSpPr>
          <p:cNvPr id="38" name="Text Box 36"/>
          <p:cNvSpPr txBox="1">
            <a:spLocks noChangeArrowheads="1"/>
          </p:cNvSpPr>
          <p:nvPr/>
        </p:nvSpPr>
        <p:spPr bwMode="auto">
          <a:xfrm>
            <a:off x="114986" y="262584"/>
            <a:ext cx="596929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u"/>
              <a:tabLst/>
              <a:defRPr/>
            </a:pPr>
            <a:r>
              <a:rPr kumimoji="0" lang="en-US" altLang="ko-KR" sz="2400" b="1" i="0" u="none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2400" b="1" i="0" u="none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실적 신고기한</a:t>
            </a:r>
            <a:endParaRPr kumimoji="0" lang="en-US" altLang="ko-KR" sz="2400" b="1" i="0" u="none" strike="noStrike" kern="0" cap="none" spc="0" normalizeH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32" name="Picture 16" descr="Untitled-1 copy"/>
          <p:cNvPicPr>
            <a:picLocks noChangeAspect="1" noChangeArrowheads="1"/>
          </p:cNvPicPr>
          <p:nvPr/>
        </p:nvPicPr>
        <p:blipFill>
          <a:blip r:embed="rId3" cstate="print"/>
          <a:srcRect l="94098" t="91991"/>
          <a:stretch>
            <a:fillRect/>
          </a:stretch>
        </p:blipFill>
        <p:spPr bwMode="auto">
          <a:xfrm>
            <a:off x="8180832" y="6370701"/>
            <a:ext cx="987552" cy="549275"/>
          </a:xfrm>
          <a:prstGeom prst="rect">
            <a:avLst/>
          </a:prstGeom>
          <a:noFill/>
        </p:spPr>
      </p:pic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>
          <a:xfrm>
            <a:off x="6708468" y="6520130"/>
            <a:ext cx="2133600" cy="244475"/>
          </a:xfrm>
        </p:spPr>
        <p:txBody>
          <a:bodyPr/>
          <a:lstStyle/>
          <a:p>
            <a:fld id="{7B870297-4F63-4220-9891-99B7E780F8F1}" type="slidenum">
              <a:rPr lang="ko-KR" altLang="en-US" smtClean="0"/>
              <a:pPr/>
              <a:t>7</a:t>
            </a:fld>
            <a:endParaRPr lang="en-US" altLang="ko-KR" dirty="0"/>
          </a:p>
        </p:txBody>
      </p:sp>
      <p:sp>
        <p:nvSpPr>
          <p:cNvPr id="41" name="모서리가 둥근 직사각형 40"/>
          <p:cNvSpPr/>
          <p:nvPr/>
        </p:nvSpPr>
        <p:spPr bwMode="auto">
          <a:xfrm>
            <a:off x="268015" y="2337872"/>
            <a:ext cx="3445255" cy="432048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180975" marR="0" lvl="0" indent="-180975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800" b="1" kern="0" dirty="0" smtClean="0">
                <a:solidFill>
                  <a:sysClr val="window" lastClr="FFFFFF"/>
                </a:solidFill>
                <a:latin typeface="맑은 고딕"/>
                <a:ea typeface="맑은 고딕"/>
              </a:rPr>
              <a:t>예시</a:t>
            </a:r>
            <a:r>
              <a:rPr kumimoji="0" lang="en-US" altLang="ko-KR" sz="1600" b="1" kern="0" dirty="0" smtClean="0">
                <a:solidFill>
                  <a:sysClr val="window" lastClr="FFFFFF"/>
                </a:solidFill>
                <a:latin typeface="맑은 고딕"/>
                <a:ea typeface="맑은 고딕"/>
              </a:rPr>
              <a:t>(2015</a:t>
            </a:r>
            <a:r>
              <a:rPr kumimoji="0" lang="ko-KR" altLang="en-US" sz="1600" b="1" kern="0" dirty="0" smtClean="0">
                <a:solidFill>
                  <a:sysClr val="window" lastClr="FFFFFF"/>
                </a:solidFill>
                <a:latin typeface="맑은 고딕"/>
                <a:ea typeface="맑은 고딕"/>
              </a:rPr>
              <a:t>년 </a:t>
            </a:r>
            <a:r>
              <a:rPr kumimoji="0" lang="en-US" altLang="ko-KR" sz="1600" b="1" kern="0" dirty="0" smtClean="0">
                <a:solidFill>
                  <a:sysClr val="window" lastClr="FFFFFF"/>
                </a:solidFill>
                <a:latin typeface="맑은 고딕"/>
                <a:ea typeface="맑은 고딕"/>
              </a:rPr>
              <a:t>1/4~2/4</a:t>
            </a:r>
            <a:r>
              <a:rPr kumimoji="0" lang="ko-KR" altLang="en-US" sz="1600" b="1" kern="0" dirty="0" smtClean="0">
                <a:solidFill>
                  <a:sysClr val="window" lastClr="FFFFFF"/>
                </a:solidFill>
                <a:latin typeface="맑은 고딕"/>
                <a:ea typeface="맑은 고딕"/>
              </a:rPr>
              <a:t>분기</a:t>
            </a:r>
            <a:r>
              <a:rPr kumimoji="0" lang="en-US" altLang="ko-KR" sz="1600" b="1" kern="0" dirty="0" smtClean="0">
                <a:solidFill>
                  <a:sysClr val="window" lastClr="FFFFFF"/>
                </a:solidFill>
                <a:latin typeface="맑은 고딕"/>
                <a:ea typeface="맑은 고딕"/>
              </a:rPr>
              <a:t>)</a:t>
            </a:r>
            <a:endParaRPr kumimoji="0" lang="ko-KR" altLang="en-US" sz="1600" b="1" kern="0" dirty="0" smtClean="0">
              <a:solidFill>
                <a:sysClr val="window" lastClr="FFFFFF"/>
              </a:solidFill>
              <a:latin typeface="맑은 고딕"/>
              <a:ea typeface="맑은 고딕"/>
            </a:endParaRPr>
          </a:p>
        </p:txBody>
      </p:sp>
      <p:cxnSp>
        <p:nvCxnSpPr>
          <p:cNvPr id="43" name="직선 연결선 42"/>
          <p:cNvCxnSpPr/>
          <p:nvPr/>
        </p:nvCxnSpPr>
        <p:spPr bwMode="auto">
          <a:xfrm>
            <a:off x="824596" y="3511404"/>
            <a:ext cx="4042679" cy="3321"/>
          </a:xfrm>
          <a:prstGeom prst="line">
            <a:avLst/>
          </a:prstGeom>
          <a:gradFill rotWithShape="0">
            <a:gsLst>
              <a:gs pos="0">
                <a:srgbClr val="3399FF"/>
              </a:gs>
              <a:gs pos="100000">
                <a:srgbClr val="00009A"/>
              </a:gs>
            </a:gsLst>
            <a:lin ang="2700000" scaled="1"/>
          </a:gradFill>
          <a:ln w="28575" cap="flat" cmpd="sng" algn="ctr">
            <a:solidFill>
              <a:srgbClr val="3636B6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6" name="직선 화살표 연결선 45"/>
          <p:cNvCxnSpPr/>
          <p:nvPr/>
        </p:nvCxnSpPr>
        <p:spPr bwMode="auto">
          <a:xfrm flipV="1">
            <a:off x="840356" y="3511404"/>
            <a:ext cx="0" cy="440465"/>
          </a:xfrm>
          <a:prstGeom prst="straightConnector1">
            <a:avLst/>
          </a:prstGeom>
          <a:gradFill rotWithShape="0">
            <a:gsLst>
              <a:gs pos="0">
                <a:srgbClr val="3399FF"/>
              </a:gs>
              <a:gs pos="100000">
                <a:srgbClr val="00009A"/>
              </a:gs>
            </a:gsLst>
            <a:lin ang="2700000" scaled="1"/>
          </a:gradFill>
          <a:ln w="28575" cap="flat" cmpd="sng" algn="ctr">
            <a:solidFill>
              <a:srgbClr val="3636B6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7" name="직선 화살표 연결선 46"/>
          <p:cNvCxnSpPr/>
          <p:nvPr/>
        </p:nvCxnSpPr>
        <p:spPr bwMode="auto">
          <a:xfrm flipV="1">
            <a:off x="2551897" y="3511404"/>
            <a:ext cx="0" cy="440465"/>
          </a:xfrm>
          <a:prstGeom prst="straightConnector1">
            <a:avLst/>
          </a:prstGeom>
          <a:gradFill rotWithShape="0">
            <a:gsLst>
              <a:gs pos="0">
                <a:srgbClr val="3399FF"/>
              </a:gs>
              <a:gs pos="100000">
                <a:srgbClr val="00009A"/>
              </a:gs>
            </a:gsLst>
            <a:lin ang="2700000" scaled="1"/>
          </a:gradFill>
          <a:ln w="28575" cap="flat" cmpd="sng" algn="ctr">
            <a:solidFill>
              <a:srgbClr val="3636B6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8" name="직선 화살표 연결선 47"/>
          <p:cNvCxnSpPr/>
          <p:nvPr/>
        </p:nvCxnSpPr>
        <p:spPr bwMode="auto">
          <a:xfrm flipV="1">
            <a:off x="3585487" y="3511404"/>
            <a:ext cx="0" cy="440465"/>
          </a:xfrm>
          <a:prstGeom prst="straightConnector1">
            <a:avLst/>
          </a:prstGeom>
          <a:gradFill rotWithShape="0">
            <a:gsLst>
              <a:gs pos="0">
                <a:srgbClr val="3399FF"/>
              </a:gs>
              <a:gs pos="100000">
                <a:srgbClr val="00009A"/>
              </a:gs>
            </a:gsLst>
            <a:lin ang="2700000" scaled="1"/>
          </a:gra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9" name="직선 화살표 연결선 48"/>
          <p:cNvCxnSpPr/>
          <p:nvPr/>
        </p:nvCxnSpPr>
        <p:spPr bwMode="auto">
          <a:xfrm flipV="1">
            <a:off x="4865741" y="3511404"/>
            <a:ext cx="0" cy="440465"/>
          </a:xfrm>
          <a:prstGeom prst="straightConnector1">
            <a:avLst/>
          </a:prstGeom>
          <a:gradFill rotWithShape="0">
            <a:gsLst>
              <a:gs pos="0">
                <a:srgbClr val="3399FF"/>
              </a:gs>
              <a:gs pos="100000">
                <a:srgbClr val="00009A"/>
              </a:gs>
            </a:gsLst>
            <a:lin ang="2700000" scaled="1"/>
          </a:gradFill>
          <a:ln w="28575" cap="flat" cmpd="sng" algn="ctr">
            <a:solidFill>
              <a:srgbClr val="9900FF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50" name="TextBox 49"/>
          <p:cNvSpPr txBox="1"/>
          <p:nvPr/>
        </p:nvSpPr>
        <p:spPr>
          <a:xfrm>
            <a:off x="751649" y="2950106"/>
            <a:ext cx="180850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운송 또는 주선 실적</a:t>
            </a:r>
            <a:endParaRPr lang="en-US" altLang="ko-KR" sz="1400" b="1" dirty="0" smtClean="0">
              <a:solidFill>
                <a:srgbClr val="0000FF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ko-KR" altLang="en-US" sz="14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발생 기간</a:t>
            </a:r>
            <a:endParaRPr lang="ko-KR" altLang="en-US" sz="1400" b="1" dirty="0">
              <a:solidFill>
                <a:srgbClr val="0000FF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47675" y="3949398"/>
            <a:ext cx="790884" cy="3765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‘15.1.1</a:t>
            </a:r>
            <a:endParaRPr lang="ko-KR" altLang="en-US" sz="1400" b="1" dirty="0">
              <a:solidFill>
                <a:srgbClr val="0000FF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2111536" y="3949398"/>
            <a:ext cx="901629" cy="3765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‘15.3.31</a:t>
            </a:r>
            <a:endParaRPr lang="ko-KR" altLang="en-US" sz="1400" b="1" dirty="0">
              <a:solidFill>
                <a:srgbClr val="0000FF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3134672" y="3949398"/>
            <a:ext cx="901629" cy="3765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dirty="0" smtClean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‘15.4.30</a:t>
            </a:r>
            <a:endParaRPr lang="ko-KR" altLang="en-US" sz="1400" b="1" dirty="0">
              <a:solidFill>
                <a:srgbClr val="FF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2724770" y="2962253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 smtClean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실적신고</a:t>
            </a:r>
            <a:endParaRPr lang="en-US" altLang="ko-KR" sz="1400" b="1" dirty="0" smtClean="0">
              <a:solidFill>
                <a:srgbClr val="FF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ko-KR" altLang="en-US" sz="1400" b="1" dirty="0" smtClean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기한</a:t>
            </a:r>
            <a:endParaRPr lang="ko-KR" altLang="en-US" sz="1400" b="1" dirty="0">
              <a:solidFill>
                <a:srgbClr val="FF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cxnSp>
        <p:nvCxnSpPr>
          <p:cNvPr id="55" name="직선 화살표 연결선 54"/>
          <p:cNvCxnSpPr/>
          <p:nvPr/>
        </p:nvCxnSpPr>
        <p:spPr bwMode="auto">
          <a:xfrm flipV="1">
            <a:off x="785966" y="6048142"/>
            <a:ext cx="5220000" cy="29666"/>
          </a:xfrm>
          <a:prstGeom prst="straightConnector1">
            <a:avLst/>
          </a:prstGeom>
          <a:gradFill rotWithShape="0">
            <a:gsLst>
              <a:gs pos="0">
                <a:srgbClr val="3399FF"/>
              </a:gs>
              <a:gs pos="100000">
                <a:srgbClr val="00009A"/>
              </a:gs>
            </a:gsLst>
            <a:lin ang="2700000" scaled="1"/>
          </a:gradFill>
          <a:ln w="28575" cap="flat" cmpd="sng" algn="ctr">
            <a:solidFill>
              <a:srgbClr val="0000FF"/>
            </a:solidFill>
            <a:prstDash val="sysDot"/>
            <a:round/>
            <a:headEnd type="triangle" w="lg" len="lg"/>
            <a:tailEnd type="triangle" w="lg" len="lg"/>
          </a:ln>
          <a:effectLst/>
        </p:spPr>
      </p:cxnSp>
      <p:sp>
        <p:nvSpPr>
          <p:cNvPr id="56" name="TextBox 55"/>
          <p:cNvSpPr txBox="1"/>
          <p:nvPr/>
        </p:nvSpPr>
        <p:spPr>
          <a:xfrm>
            <a:off x="1966876" y="5746267"/>
            <a:ext cx="2871299" cy="307777"/>
          </a:xfrm>
          <a:prstGeom prst="rect">
            <a:avLst/>
          </a:prstGeom>
          <a:noFill/>
          <a:ln>
            <a:solidFill>
              <a:srgbClr val="0000FF"/>
            </a:solidFill>
            <a:prstDash val="sysDot"/>
          </a:ln>
        </p:spPr>
        <p:txBody>
          <a:bodyPr wrap="none" rtlCol="0">
            <a:spAutoFit/>
          </a:bodyPr>
          <a:lstStyle/>
          <a:p>
            <a:r>
              <a:rPr lang="en-US" altLang="ko-KR" sz="14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1/4~2/4</a:t>
            </a:r>
            <a:r>
              <a:rPr lang="ko-KR" altLang="en-US" sz="14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분기 실적 신고 발생기간</a:t>
            </a:r>
            <a:endParaRPr lang="ko-KR" altLang="en-US" sz="1400" b="1" dirty="0">
              <a:solidFill>
                <a:srgbClr val="0000FF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4424621" y="3949398"/>
            <a:ext cx="901629" cy="3765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dirty="0" smtClean="0">
                <a:solidFill>
                  <a:srgbClr val="99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‘15.5.10</a:t>
            </a:r>
            <a:endParaRPr lang="ko-KR" altLang="en-US" sz="1400" b="1" dirty="0">
              <a:solidFill>
                <a:srgbClr val="9900FF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cxnSp>
        <p:nvCxnSpPr>
          <p:cNvPr id="60" name="직선 화살표 연결선 59"/>
          <p:cNvCxnSpPr/>
          <p:nvPr/>
        </p:nvCxnSpPr>
        <p:spPr bwMode="auto">
          <a:xfrm flipV="1">
            <a:off x="789952" y="6254048"/>
            <a:ext cx="6588000" cy="0"/>
          </a:xfrm>
          <a:prstGeom prst="straightConnector1">
            <a:avLst/>
          </a:prstGeom>
          <a:gradFill rotWithShape="0">
            <a:gsLst>
              <a:gs pos="0">
                <a:srgbClr val="3399FF"/>
              </a:gs>
              <a:gs pos="100000">
                <a:srgbClr val="00009A"/>
              </a:gs>
            </a:gsLst>
            <a:lin ang="2700000" scaled="1"/>
          </a:gradFill>
          <a:ln w="28575" cap="flat" cmpd="sng" algn="ctr">
            <a:solidFill>
              <a:srgbClr val="FF0000"/>
            </a:solidFill>
            <a:prstDash val="sysDot"/>
            <a:round/>
            <a:headEnd type="triangle" w="lg" len="lg"/>
            <a:tailEnd type="triangle" w="lg" len="lg"/>
          </a:ln>
          <a:effectLst/>
        </p:spPr>
      </p:cxnSp>
      <p:sp>
        <p:nvSpPr>
          <p:cNvPr id="70" name="TextBox 69"/>
          <p:cNvSpPr txBox="1"/>
          <p:nvPr/>
        </p:nvSpPr>
        <p:spPr>
          <a:xfrm>
            <a:off x="3713271" y="3023413"/>
            <a:ext cx="21948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b="1" dirty="0" smtClean="0">
                <a:solidFill>
                  <a:srgbClr val="99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운송위탁 받은 사업자의 경우</a:t>
            </a:r>
            <a:endParaRPr lang="en-US" altLang="ko-KR" sz="1200" b="1" dirty="0" smtClean="0">
              <a:solidFill>
                <a:srgbClr val="9900FF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en-US" altLang="ko-KR" sz="1200" b="1" dirty="0" smtClean="0">
                <a:solidFill>
                  <a:srgbClr val="99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(10</a:t>
            </a:r>
            <a:r>
              <a:rPr lang="ko-KR" altLang="en-US" sz="1200" b="1" dirty="0" smtClean="0">
                <a:solidFill>
                  <a:srgbClr val="99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일 추가 제공</a:t>
            </a:r>
            <a:r>
              <a:rPr lang="en-US" altLang="ko-KR" sz="1200" b="1" dirty="0" smtClean="0">
                <a:solidFill>
                  <a:srgbClr val="99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ko-KR" altLang="en-US" sz="1200" b="1" dirty="0">
              <a:solidFill>
                <a:srgbClr val="9900FF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71" name="직사각형 70"/>
          <p:cNvSpPr/>
          <p:nvPr/>
        </p:nvSpPr>
        <p:spPr bwMode="auto">
          <a:xfrm>
            <a:off x="448410" y="1128251"/>
            <a:ext cx="8508713" cy="1005349"/>
          </a:xfrm>
          <a:prstGeom prst="rect">
            <a:avLst/>
          </a:prstGeom>
          <a:solidFill>
            <a:schemeClr val="accent3">
              <a:lumMod val="85000"/>
            </a:schemeClr>
          </a:solidFill>
          <a:ln w="25400" cap="flat" cmpd="sng" algn="ctr">
            <a:solidFill>
              <a:schemeClr val="tx2"/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ctr"/>
          <a:lstStyle/>
          <a:p>
            <a:pPr marL="87313" marR="0" lvl="0" indent="-87313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ko-KR" altLang="en-US" sz="16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72" name="Text Box 36"/>
          <p:cNvSpPr txBox="1">
            <a:spLocks noChangeArrowheads="1"/>
          </p:cNvSpPr>
          <p:nvPr/>
        </p:nvSpPr>
        <p:spPr bwMode="auto">
          <a:xfrm>
            <a:off x="558574" y="1186963"/>
            <a:ext cx="842716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ko-KR" altLang="en-US" sz="1600" b="1" kern="0" dirty="0" smtClean="0">
                <a:solidFill>
                  <a:srgbClr val="0066FF"/>
                </a:solidFill>
                <a:latin typeface="맑은 고딕" pitchFamily="50" charset="-127"/>
                <a:ea typeface="맑은 고딕" pitchFamily="50" charset="-127"/>
              </a:rPr>
              <a:t>분기별</a:t>
            </a:r>
            <a:r>
              <a:rPr kumimoji="0" lang="ko-KR" altLang="en-US" sz="1600" kern="0" dirty="0" smtClean="0">
                <a:solidFill>
                  <a:schemeClr val="tx2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1600" b="1" kern="0" dirty="0" smtClean="0">
                <a:solidFill>
                  <a:schemeClr val="tx2"/>
                </a:solidFill>
                <a:latin typeface="맑은 고딕" pitchFamily="50" charset="-127"/>
                <a:ea typeface="맑은 고딕" pitchFamily="50" charset="-127"/>
              </a:rPr>
              <a:t>운송</a:t>
            </a:r>
            <a:r>
              <a:rPr kumimoji="0" lang="en-US" altLang="ko-KR" sz="1400" kern="0" dirty="0" smtClean="0">
                <a:solidFill>
                  <a:schemeClr val="tx2"/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1400" kern="0" dirty="0" smtClean="0">
                <a:solidFill>
                  <a:schemeClr val="tx2"/>
                </a:solidFill>
                <a:latin typeface="맑은 고딕" pitchFamily="50" charset="-127"/>
                <a:ea typeface="맑은 고딕" pitchFamily="50" charset="-127"/>
              </a:rPr>
              <a:t>운송완료일 기준</a:t>
            </a:r>
            <a:r>
              <a:rPr kumimoji="0" lang="en-US" altLang="ko-KR" sz="1400" kern="0" dirty="0" smtClean="0">
                <a:solidFill>
                  <a:schemeClr val="tx2"/>
                </a:solidFill>
                <a:latin typeface="맑은 고딕" pitchFamily="50" charset="-127"/>
                <a:ea typeface="맑은 고딕" pitchFamily="50" charset="-127"/>
              </a:rPr>
              <a:t>) </a:t>
            </a:r>
            <a:r>
              <a:rPr kumimoji="0" lang="ko-KR" altLang="en-US" sz="1600" b="1" kern="0" dirty="0" smtClean="0">
                <a:solidFill>
                  <a:schemeClr val="tx2"/>
                </a:solidFill>
                <a:latin typeface="맑은 고딕" pitchFamily="50" charset="-127"/>
                <a:ea typeface="맑은 고딕" pitchFamily="50" charset="-127"/>
              </a:rPr>
              <a:t>또는 주선</a:t>
            </a:r>
            <a:r>
              <a:rPr kumimoji="0" lang="en-US" altLang="ko-KR" sz="1400" kern="0" dirty="0" smtClean="0">
                <a:solidFill>
                  <a:schemeClr val="tx2"/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1400" kern="0" dirty="0" smtClean="0">
                <a:solidFill>
                  <a:schemeClr val="tx2"/>
                </a:solidFill>
                <a:latin typeface="맑은 고딕" pitchFamily="50" charset="-127"/>
                <a:ea typeface="맑은 고딕" pitchFamily="50" charset="-127"/>
              </a:rPr>
              <a:t>위탁계약일 기준</a:t>
            </a:r>
            <a:r>
              <a:rPr kumimoji="0" lang="en-US" altLang="ko-KR" sz="1400" kern="0" dirty="0" smtClean="0">
                <a:solidFill>
                  <a:schemeClr val="tx2"/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r>
              <a:rPr kumimoji="0" lang="en-US" altLang="ko-KR" sz="1600" kern="0" dirty="0" smtClean="0">
                <a:solidFill>
                  <a:schemeClr val="tx2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1600" b="1" kern="0" dirty="0" smtClean="0">
                <a:solidFill>
                  <a:srgbClr val="0066FF"/>
                </a:solidFill>
                <a:latin typeface="맑은 고딕" pitchFamily="50" charset="-127"/>
                <a:ea typeface="맑은 고딕" pitchFamily="50" charset="-127"/>
              </a:rPr>
              <a:t>실적</a:t>
            </a:r>
            <a:r>
              <a:rPr kumimoji="0" lang="ko-KR" altLang="en-US" sz="1600" b="1" kern="0" dirty="0" smtClean="0">
                <a:solidFill>
                  <a:schemeClr val="tx2"/>
                </a:solidFill>
                <a:latin typeface="맑은 고딕" pitchFamily="50" charset="-127"/>
                <a:ea typeface="맑은 고딕" pitchFamily="50" charset="-127"/>
              </a:rPr>
              <a:t>은 </a:t>
            </a:r>
            <a:r>
              <a:rPr kumimoji="0" lang="ko-KR" altLang="en-US" sz="1600" b="1" kern="0" dirty="0" smtClean="0">
                <a:solidFill>
                  <a:srgbClr val="0066FF"/>
                </a:solidFill>
                <a:latin typeface="맑은 고딕" pitchFamily="50" charset="-127"/>
                <a:ea typeface="맑은 고딕" pitchFamily="50" charset="-127"/>
              </a:rPr>
              <a:t>해당 분기 </a:t>
            </a:r>
            <a:r>
              <a:rPr kumimoji="0" lang="ko-KR" altLang="en-US" sz="1600" b="1" kern="0" dirty="0" err="1" smtClean="0">
                <a:solidFill>
                  <a:srgbClr val="0066FF"/>
                </a:solidFill>
                <a:latin typeface="맑은 고딕" pitchFamily="50" charset="-127"/>
                <a:ea typeface="맑은 고딕" pitchFamily="50" charset="-127"/>
              </a:rPr>
              <a:t>익월말까지</a:t>
            </a:r>
            <a:r>
              <a:rPr kumimoji="0" lang="ko-KR" altLang="en-US" sz="1600" b="1" kern="0" dirty="0" smtClean="0">
                <a:solidFill>
                  <a:srgbClr val="0066FF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1600" b="1" kern="0" dirty="0" smtClean="0">
                <a:solidFill>
                  <a:schemeClr val="tx2"/>
                </a:solidFill>
                <a:latin typeface="맑은 고딕" pitchFamily="50" charset="-127"/>
                <a:ea typeface="맑은 고딕" pitchFamily="50" charset="-127"/>
              </a:rPr>
              <a:t>신고</a:t>
            </a:r>
            <a:endParaRPr kumimoji="0" lang="en-US" altLang="ko-KR" sz="1600" b="1" kern="0" dirty="0" smtClean="0">
              <a:solidFill>
                <a:schemeClr val="tx2"/>
              </a:solidFill>
              <a:latin typeface="맑은 고딕" pitchFamily="50" charset="-127"/>
              <a:ea typeface="맑은 고딕" pitchFamily="50" charset="-127"/>
            </a:endParaRPr>
          </a:p>
          <a:p>
            <a:pPr algn="l" fontAlgn="auto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600" b="1" kern="0" dirty="0" smtClean="0">
                <a:solidFill>
                  <a:schemeClr val="tx2"/>
                </a:solidFill>
                <a:latin typeface="맑은 고딕" pitchFamily="50" charset="-127"/>
                <a:ea typeface="맑은 고딕" pitchFamily="50" charset="-127"/>
              </a:rPr>
              <a:t>    </a:t>
            </a:r>
            <a:r>
              <a:rPr kumimoji="0" lang="ko-KR" altLang="en-US" sz="1600" b="1" kern="0" dirty="0" smtClean="0">
                <a:solidFill>
                  <a:schemeClr val="tx2"/>
                </a:solidFill>
                <a:latin typeface="맑은 고딕" pitchFamily="50" charset="-127"/>
                <a:ea typeface="맑은 고딕" pitchFamily="50" charset="-127"/>
              </a:rPr>
              <a:t>운송위탁 받은 운송사업자는 </a:t>
            </a:r>
            <a:r>
              <a:rPr kumimoji="0" lang="en-US" altLang="ko-KR" sz="1600" b="1" kern="0" dirty="0" smtClean="0">
                <a:solidFill>
                  <a:schemeClr val="tx2"/>
                </a:solidFill>
                <a:latin typeface="맑은 고딕" pitchFamily="50" charset="-127"/>
                <a:ea typeface="맑은 고딕" pitchFamily="50" charset="-127"/>
              </a:rPr>
              <a:t>10</a:t>
            </a:r>
            <a:r>
              <a:rPr kumimoji="0" lang="ko-KR" altLang="en-US" sz="1600" b="1" kern="0" dirty="0" smtClean="0">
                <a:solidFill>
                  <a:schemeClr val="tx2"/>
                </a:solidFill>
                <a:latin typeface="맑은 고딕" pitchFamily="50" charset="-127"/>
                <a:ea typeface="맑은 고딕" pitchFamily="50" charset="-127"/>
              </a:rPr>
              <a:t>일 추가 연장</a:t>
            </a:r>
            <a:endParaRPr kumimoji="0" lang="ko-KR" altLang="en-US" sz="1500" kern="0" dirty="0">
              <a:solidFill>
                <a:schemeClr val="tx2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73" name="오른쪽 화살표 72"/>
          <p:cNvSpPr/>
          <p:nvPr/>
        </p:nvSpPr>
        <p:spPr bwMode="auto">
          <a:xfrm>
            <a:off x="615712" y="1727618"/>
            <a:ext cx="216000" cy="181154"/>
          </a:xfrm>
          <a:prstGeom prst="rightArrow">
            <a:avLst/>
          </a:prstGeom>
          <a:gradFill rotWithShape="0">
            <a:gsLst>
              <a:gs pos="0">
                <a:srgbClr val="3399FF"/>
              </a:gs>
              <a:gs pos="100000">
                <a:srgbClr val="00009A"/>
              </a:gs>
            </a:gsLst>
            <a:lin ang="2700000" scaled="1"/>
          </a:gradFill>
          <a:ln w="28575" cap="flat" cmpd="sng" algn="ctr">
            <a:solidFill>
              <a:srgbClr val="3636B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35" name="직선 연결선 34"/>
          <p:cNvCxnSpPr/>
          <p:nvPr/>
        </p:nvCxnSpPr>
        <p:spPr bwMode="auto">
          <a:xfrm>
            <a:off x="805546" y="5337094"/>
            <a:ext cx="7500280" cy="0"/>
          </a:xfrm>
          <a:prstGeom prst="line">
            <a:avLst/>
          </a:prstGeom>
          <a:gradFill rotWithShape="0">
            <a:gsLst>
              <a:gs pos="0">
                <a:srgbClr val="3399FF"/>
              </a:gs>
              <a:gs pos="100000">
                <a:srgbClr val="00009A"/>
              </a:gs>
            </a:gsLst>
            <a:lin ang="2700000" scaled="1"/>
          </a:gradFill>
          <a:ln w="28575" cap="flat" cmpd="sng" algn="ctr">
            <a:solidFill>
              <a:srgbClr val="3636B6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6" name="직선 화살표 연결선 35"/>
          <p:cNvCxnSpPr/>
          <p:nvPr/>
        </p:nvCxnSpPr>
        <p:spPr bwMode="auto">
          <a:xfrm flipV="1">
            <a:off x="821306" y="5337094"/>
            <a:ext cx="0" cy="440465"/>
          </a:xfrm>
          <a:prstGeom prst="straightConnector1">
            <a:avLst/>
          </a:prstGeom>
          <a:gradFill rotWithShape="0">
            <a:gsLst>
              <a:gs pos="0">
                <a:srgbClr val="3399FF"/>
              </a:gs>
              <a:gs pos="100000">
                <a:srgbClr val="00009A"/>
              </a:gs>
            </a:gsLst>
            <a:lin ang="2700000" scaled="1"/>
          </a:gradFill>
          <a:ln w="28575" cap="flat" cmpd="sng" algn="ctr">
            <a:solidFill>
              <a:srgbClr val="3636B6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37" name="직선 화살표 연결선 36"/>
          <p:cNvCxnSpPr/>
          <p:nvPr/>
        </p:nvCxnSpPr>
        <p:spPr bwMode="auto">
          <a:xfrm flipV="1">
            <a:off x="6018997" y="5337094"/>
            <a:ext cx="0" cy="440465"/>
          </a:xfrm>
          <a:prstGeom prst="straightConnector1">
            <a:avLst/>
          </a:prstGeom>
          <a:gradFill rotWithShape="0">
            <a:gsLst>
              <a:gs pos="0">
                <a:srgbClr val="3399FF"/>
              </a:gs>
              <a:gs pos="100000">
                <a:srgbClr val="00009A"/>
              </a:gs>
            </a:gsLst>
            <a:lin ang="2700000" scaled="1"/>
          </a:gradFill>
          <a:ln w="28575" cap="flat" cmpd="sng" algn="ctr">
            <a:solidFill>
              <a:srgbClr val="3636B6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39" name="직선 화살표 연결선 38"/>
          <p:cNvCxnSpPr/>
          <p:nvPr/>
        </p:nvCxnSpPr>
        <p:spPr bwMode="auto">
          <a:xfrm flipV="1">
            <a:off x="7385962" y="5337094"/>
            <a:ext cx="0" cy="440465"/>
          </a:xfrm>
          <a:prstGeom prst="straightConnector1">
            <a:avLst/>
          </a:prstGeom>
          <a:gradFill rotWithShape="0">
            <a:gsLst>
              <a:gs pos="0">
                <a:srgbClr val="3399FF"/>
              </a:gs>
              <a:gs pos="100000">
                <a:srgbClr val="00009A"/>
              </a:gs>
            </a:gsLst>
            <a:lin ang="2700000" scaled="1"/>
          </a:gra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4" name="직선 화살표 연결선 43"/>
          <p:cNvCxnSpPr/>
          <p:nvPr/>
        </p:nvCxnSpPr>
        <p:spPr bwMode="auto">
          <a:xfrm flipV="1">
            <a:off x="8294741" y="5337094"/>
            <a:ext cx="0" cy="440465"/>
          </a:xfrm>
          <a:prstGeom prst="straightConnector1">
            <a:avLst/>
          </a:prstGeom>
          <a:gradFill rotWithShape="0">
            <a:gsLst>
              <a:gs pos="0">
                <a:srgbClr val="3399FF"/>
              </a:gs>
              <a:gs pos="100000">
                <a:srgbClr val="00009A"/>
              </a:gs>
            </a:gsLst>
            <a:lin ang="2700000" scaled="1"/>
          </a:gradFill>
          <a:ln w="28575" cap="flat" cmpd="sng" algn="ctr">
            <a:solidFill>
              <a:srgbClr val="9900FF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45" name="TextBox 44"/>
          <p:cNvSpPr txBox="1"/>
          <p:nvPr/>
        </p:nvSpPr>
        <p:spPr>
          <a:xfrm>
            <a:off x="428625" y="5775088"/>
            <a:ext cx="790884" cy="3765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‘15.1.1</a:t>
            </a:r>
            <a:endParaRPr lang="ko-KR" altLang="en-US" sz="1400" b="1" dirty="0">
              <a:solidFill>
                <a:srgbClr val="0000FF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5578636" y="5753822"/>
            <a:ext cx="8483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’15.6.30</a:t>
            </a:r>
            <a:endParaRPr lang="ko-KR" altLang="en-US" sz="1400" b="1" dirty="0">
              <a:solidFill>
                <a:srgbClr val="0000FF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6935147" y="5753822"/>
            <a:ext cx="8483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dirty="0" smtClean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‘15.7.31</a:t>
            </a:r>
            <a:endParaRPr lang="ko-KR" altLang="en-US" sz="1400" b="1" dirty="0">
              <a:solidFill>
                <a:srgbClr val="FF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7853621" y="5753822"/>
            <a:ext cx="8483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dirty="0" smtClean="0">
                <a:solidFill>
                  <a:srgbClr val="99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‘15.8.10</a:t>
            </a:r>
            <a:endParaRPr lang="ko-KR" altLang="en-US" sz="1400" b="1" dirty="0">
              <a:solidFill>
                <a:srgbClr val="9900FF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6058520" y="4968918"/>
            <a:ext cx="126188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smtClean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실적신고기한</a:t>
            </a:r>
            <a:endParaRPr lang="en-US" altLang="ko-KR" sz="1400" b="1" dirty="0" smtClean="0">
              <a:solidFill>
                <a:srgbClr val="FF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cxnSp>
        <p:nvCxnSpPr>
          <p:cNvPr id="78" name="직선 화살표 연결선 77"/>
          <p:cNvCxnSpPr/>
          <p:nvPr/>
        </p:nvCxnSpPr>
        <p:spPr bwMode="auto">
          <a:xfrm rot="5400000" flipH="1" flipV="1">
            <a:off x="7866374" y="5778185"/>
            <a:ext cx="0" cy="936000"/>
          </a:xfrm>
          <a:prstGeom prst="straightConnector1">
            <a:avLst/>
          </a:prstGeom>
          <a:gradFill rotWithShape="0">
            <a:gsLst>
              <a:gs pos="0">
                <a:srgbClr val="3399FF"/>
              </a:gs>
              <a:gs pos="100000">
                <a:srgbClr val="00009A"/>
              </a:gs>
            </a:gsLst>
            <a:lin ang="2700000" scaled="1"/>
          </a:gradFill>
          <a:ln w="28575" cap="flat" cmpd="sng" algn="ctr">
            <a:solidFill>
              <a:srgbClr val="9900FF"/>
            </a:solidFill>
            <a:prstDash val="sysDot"/>
            <a:round/>
            <a:headEnd type="triangle" w="lg" len="lg"/>
            <a:tailEnd type="triangle" w="lg" len="lg"/>
          </a:ln>
          <a:effectLst/>
        </p:spPr>
      </p:cxnSp>
      <p:sp>
        <p:nvSpPr>
          <p:cNvPr id="88" name="TextBox 87"/>
          <p:cNvSpPr txBox="1"/>
          <p:nvPr/>
        </p:nvSpPr>
        <p:spPr>
          <a:xfrm>
            <a:off x="7791833" y="4849103"/>
            <a:ext cx="10086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b="1" dirty="0" smtClean="0">
                <a:solidFill>
                  <a:srgbClr val="99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운송위탁 </a:t>
            </a:r>
            <a:endParaRPr lang="en-US" altLang="ko-KR" sz="1200" b="1" dirty="0" smtClean="0">
              <a:solidFill>
                <a:srgbClr val="9900FF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ko-KR" altLang="en-US" sz="1200" b="1" dirty="0" smtClean="0">
                <a:solidFill>
                  <a:srgbClr val="99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받은 사업자</a:t>
            </a:r>
            <a:endParaRPr lang="ko-KR" altLang="en-US" sz="1200" b="1" dirty="0">
              <a:solidFill>
                <a:srgbClr val="9900FF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581842" y="4707876"/>
            <a:ext cx="78763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ko-KR" altLang="en-US" sz="1400" b="1" dirty="0" smtClean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★ </a:t>
            </a:r>
            <a:r>
              <a:rPr lang="en-US" altLang="ko-KR" sz="1400" b="1" dirty="0" smtClean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’15</a:t>
            </a:r>
            <a:r>
              <a:rPr lang="ko-KR" altLang="en-US" sz="1400" b="1" dirty="0" smtClean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년 </a:t>
            </a:r>
            <a:r>
              <a:rPr lang="en-US" altLang="ko-KR" sz="1400" b="1" dirty="0" smtClean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¼</a:t>
            </a:r>
            <a:r>
              <a:rPr lang="ko-KR" altLang="en-US" sz="1400" b="1" dirty="0" smtClean="0">
                <a:solidFill>
                  <a:schemeClr val="tx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분기 실적에 한해 신고기한 연장 </a:t>
            </a:r>
            <a:endParaRPr lang="ko-KR" altLang="en-US" b="1" dirty="0">
              <a:solidFill>
                <a:schemeClr val="tx2"/>
              </a:solidFill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6675546" y="2966263"/>
            <a:ext cx="1941557" cy="11646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ko-KR" altLang="en-US" sz="1200" b="1" dirty="0" smtClean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해당 분기에 대한 신고는 </a:t>
            </a:r>
            <a:endParaRPr lang="en-US" altLang="ko-KR" sz="1200" b="1" dirty="0" smtClean="0">
              <a:solidFill>
                <a:srgbClr val="FF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l">
              <a:lnSpc>
                <a:spcPct val="150000"/>
              </a:lnSpc>
            </a:pPr>
            <a:r>
              <a:rPr lang="ko-KR" altLang="en-US" sz="1200" b="1" dirty="0" smtClean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실적발생일로부터</a:t>
            </a:r>
            <a:endParaRPr lang="en-US" altLang="ko-KR" sz="1200" b="1" dirty="0" smtClean="0">
              <a:solidFill>
                <a:srgbClr val="FF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l">
              <a:lnSpc>
                <a:spcPct val="150000"/>
              </a:lnSpc>
            </a:pPr>
            <a:r>
              <a:rPr lang="ko-KR" altLang="en-US" sz="1200" b="1" dirty="0" smtClean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실적신고 </a:t>
            </a:r>
            <a:r>
              <a:rPr lang="ko-KR" altLang="en-US" sz="1200" b="1" dirty="0" err="1" smtClean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기한내까지</a:t>
            </a:r>
            <a:endParaRPr lang="en-US" altLang="ko-KR" sz="1200" b="1" dirty="0" smtClean="0">
              <a:solidFill>
                <a:srgbClr val="FF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l">
              <a:lnSpc>
                <a:spcPct val="150000"/>
              </a:lnSpc>
            </a:pPr>
            <a:r>
              <a:rPr lang="ko-KR" altLang="en-US" sz="1200" b="1" dirty="0" smtClean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언제든지 신고가능</a:t>
            </a:r>
            <a:endParaRPr lang="ko-KR" altLang="en-US" sz="1200" b="1" dirty="0">
              <a:solidFill>
                <a:srgbClr val="FF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471061" y="4200194"/>
            <a:ext cx="7441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‘15.4.1</a:t>
            </a:r>
            <a:endParaRPr lang="ko-KR" altLang="en-US" sz="1400" b="1" dirty="0">
              <a:solidFill>
                <a:srgbClr val="0000FF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2138195" y="4200194"/>
            <a:ext cx="8483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dirty="0" smtClean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‘15.6.30</a:t>
            </a:r>
            <a:endParaRPr lang="ko-KR" altLang="en-US" sz="1400" b="1" dirty="0">
              <a:solidFill>
                <a:srgbClr val="0000FF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3161332" y="4197696"/>
            <a:ext cx="8483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dirty="0" smtClean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‘15.7.31</a:t>
            </a:r>
            <a:endParaRPr lang="ko-KR" altLang="en-US" sz="1400" b="1" dirty="0">
              <a:solidFill>
                <a:srgbClr val="FF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4451281" y="4185579"/>
            <a:ext cx="8483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dirty="0" smtClean="0">
                <a:solidFill>
                  <a:srgbClr val="99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‘15.8.10</a:t>
            </a:r>
            <a:endParaRPr lang="ko-KR" altLang="en-US" sz="1400" b="1" dirty="0">
              <a:solidFill>
                <a:srgbClr val="9900FF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70650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>
          <a:xfrm>
            <a:off x="388366" y="292608"/>
            <a:ext cx="6629400" cy="868363"/>
          </a:xfrm>
        </p:spPr>
        <p:txBody>
          <a:bodyPr/>
          <a:lstStyle/>
          <a:p>
            <a:r>
              <a:rPr lang="en-US" altLang="ko-KR" sz="3600" dirty="0" smtClean="0">
                <a:solidFill>
                  <a:srgbClr val="FFFF00"/>
                </a:solidFill>
                <a:latin typeface="HY헤드라인M" pitchFamily="18" charset="-127"/>
                <a:ea typeface="HY헤드라인M" pitchFamily="18" charset="-127"/>
              </a:rPr>
              <a:t>II. </a:t>
            </a:r>
            <a:r>
              <a:rPr lang="ko-KR" altLang="en-US" sz="3600" dirty="0" smtClean="0">
                <a:solidFill>
                  <a:srgbClr val="FFFF00"/>
                </a:solidFill>
                <a:latin typeface="HY헤드라인M" pitchFamily="18" charset="-127"/>
                <a:ea typeface="HY헤드라인M" pitchFamily="18" charset="-127"/>
              </a:rPr>
              <a:t>실적신고 방법 </a:t>
            </a:r>
            <a:endParaRPr lang="en-US" altLang="ko-KR" sz="3600" dirty="0">
              <a:solidFill>
                <a:srgbClr val="FFFF00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27" name="Text Box 36"/>
          <p:cNvSpPr txBox="1">
            <a:spLocks noChangeArrowheads="1"/>
          </p:cNvSpPr>
          <p:nvPr/>
        </p:nvSpPr>
        <p:spPr bwMode="auto">
          <a:xfrm>
            <a:off x="114986" y="1247288"/>
            <a:ext cx="5969291" cy="574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u"/>
              <a:tabLst/>
              <a:defRPr/>
            </a:pPr>
            <a:r>
              <a:rPr kumimoji="0" lang="en-US" altLang="ko-KR" sz="2400" b="1" i="0" u="none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2400" b="1" i="0" u="none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접속 및 신고 방법</a:t>
            </a:r>
            <a:endParaRPr kumimoji="0" lang="en-US" altLang="ko-KR" sz="2400" b="1" i="0" u="none" strike="noStrike" kern="0" cap="none" spc="0" normalizeH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10" name="Picture 16" descr="Untitled-1 copy"/>
          <p:cNvPicPr>
            <a:picLocks noChangeAspect="1" noChangeArrowheads="1"/>
          </p:cNvPicPr>
          <p:nvPr/>
        </p:nvPicPr>
        <p:blipFill>
          <a:blip r:embed="rId2" cstate="print"/>
          <a:srcRect l="94098" t="91991"/>
          <a:stretch>
            <a:fillRect/>
          </a:stretch>
        </p:blipFill>
        <p:spPr bwMode="auto">
          <a:xfrm>
            <a:off x="8180832" y="6370701"/>
            <a:ext cx="987552" cy="549275"/>
          </a:xfrm>
          <a:prstGeom prst="rect">
            <a:avLst/>
          </a:prstGeom>
          <a:noFill/>
        </p:spPr>
      </p:pic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>
          <a:xfrm>
            <a:off x="6717094" y="6520130"/>
            <a:ext cx="2133600" cy="244475"/>
          </a:xfrm>
        </p:spPr>
        <p:txBody>
          <a:bodyPr/>
          <a:lstStyle/>
          <a:p>
            <a:fld id="{7B870297-4F63-4220-9891-99B7E780F8F1}" type="slidenum">
              <a:rPr lang="ko-KR" altLang="en-US" smtClean="0"/>
              <a:pPr/>
              <a:t>8</a:t>
            </a:fld>
            <a:endParaRPr lang="en-US" altLang="ko-KR" dirty="0"/>
          </a:p>
        </p:txBody>
      </p:sp>
      <p:sp>
        <p:nvSpPr>
          <p:cNvPr id="7" name="직사각형 6"/>
          <p:cNvSpPr/>
          <p:nvPr/>
        </p:nvSpPr>
        <p:spPr bwMode="auto">
          <a:xfrm>
            <a:off x="344996" y="1900630"/>
            <a:ext cx="8535987" cy="4557320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marL="87313" marR="0" lvl="0" indent="-87313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ko-KR" altLang="en-US" sz="16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  <p:sp>
        <p:nvSpPr>
          <p:cNvPr id="8" name="직사각형 7"/>
          <p:cNvSpPr/>
          <p:nvPr/>
        </p:nvSpPr>
        <p:spPr bwMode="auto">
          <a:xfrm>
            <a:off x="585216" y="2037980"/>
            <a:ext cx="195072" cy="195072"/>
          </a:xfrm>
          <a:prstGeom prst="rect">
            <a:avLst/>
          </a:prstGeom>
          <a:gradFill rotWithShape="0">
            <a:gsLst>
              <a:gs pos="0">
                <a:srgbClr val="3399FF"/>
              </a:gs>
              <a:gs pos="100000">
                <a:srgbClr val="00009A"/>
              </a:gs>
            </a:gsLst>
            <a:lin ang="2700000" scaled="1"/>
          </a:gra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1" name="직사각형 10"/>
          <p:cNvSpPr/>
          <p:nvPr/>
        </p:nvSpPr>
        <p:spPr bwMode="auto">
          <a:xfrm>
            <a:off x="594741" y="3151335"/>
            <a:ext cx="195072" cy="195072"/>
          </a:xfrm>
          <a:prstGeom prst="rect">
            <a:avLst/>
          </a:prstGeom>
          <a:gradFill rotWithShape="0">
            <a:gsLst>
              <a:gs pos="0">
                <a:srgbClr val="3399FF"/>
              </a:gs>
              <a:gs pos="100000">
                <a:srgbClr val="00009A"/>
              </a:gs>
            </a:gsLst>
            <a:lin ang="2700000" scaled="1"/>
          </a:gra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2" name="모서리가 둥근 직사각형 11"/>
          <p:cNvSpPr/>
          <p:nvPr/>
        </p:nvSpPr>
        <p:spPr bwMode="auto">
          <a:xfrm>
            <a:off x="429451" y="1883869"/>
            <a:ext cx="8165909" cy="444817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lIns="360000" anchor="ctr"/>
          <a:lstStyle/>
          <a:p>
            <a:pPr marL="0" marR="0" lvl="0" indent="0" algn="l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ko-KR" altLang="en-US" sz="1600" b="1" i="0" u="none" strike="noStrike" kern="0" cap="none" spc="-50" normalizeH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 </a:t>
            </a:r>
            <a:r>
              <a:rPr kumimoji="0" lang="ko-KR" altLang="en-US" sz="1600" b="1" i="0" u="none" strike="noStrike" kern="0" cap="none" spc="-5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화물운송실적관리시스템 접속</a:t>
            </a:r>
            <a:endParaRPr kumimoji="0" lang="ko-KR" altLang="en-US" sz="1600" b="1" i="0" u="none" strike="noStrike" kern="0" cap="none" spc="-50" normalizeH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 cstate="print"/>
          <a:srcRect l="5547" r="6573"/>
          <a:stretch>
            <a:fillRect/>
          </a:stretch>
        </p:blipFill>
        <p:spPr bwMode="auto">
          <a:xfrm>
            <a:off x="5295900" y="2048956"/>
            <a:ext cx="3438525" cy="24420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Text Box 36"/>
          <p:cNvSpPr txBox="1">
            <a:spLocks noChangeArrowheads="1"/>
          </p:cNvSpPr>
          <p:nvPr/>
        </p:nvSpPr>
        <p:spPr bwMode="auto">
          <a:xfrm>
            <a:off x="709595" y="2293368"/>
            <a:ext cx="503398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1400" b="1" dirty="0" smtClean="0">
                <a:solidFill>
                  <a:srgbClr val="152437"/>
                </a:solidFill>
                <a:latin typeface="맑은 고딕" pitchFamily="50" charset="-127"/>
                <a:ea typeface="맑은 고딕" pitchFamily="50" charset="-127"/>
              </a:rPr>
              <a:t> 화물운수사업자 </a:t>
            </a:r>
            <a:r>
              <a:rPr lang="en-US" altLang="ko-KR" sz="1400" b="1" dirty="0" smtClean="0">
                <a:solidFill>
                  <a:srgbClr val="152437"/>
                </a:solidFill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ko-KR" altLang="en-US" sz="1400" b="1" dirty="0" smtClean="0">
                <a:solidFill>
                  <a:srgbClr val="0066FF"/>
                </a:solidFill>
                <a:latin typeface="맑은 고딕" pitchFamily="50" charset="-127"/>
                <a:ea typeface="맑은 고딕" pitchFamily="50" charset="-127"/>
              </a:rPr>
              <a:t>회원가입 필수</a:t>
            </a:r>
            <a:endParaRPr lang="en-US" altLang="ko-KR" sz="1400" b="1" dirty="0" smtClean="0">
              <a:solidFill>
                <a:srgbClr val="0066FF"/>
              </a:solidFill>
              <a:latin typeface="맑은 고딕" pitchFamily="50" charset="-127"/>
              <a:ea typeface="맑은 고딕" pitchFamily="50" charset="-127"/>
            </a:endParaRPr>
          </a:p>
          <a:p>
            <a:pPr algn="l">
              <a:lnSpc>
                <a:spcPct val="150000"/>
              </a:lnSpc>
              <a:buFont typeface="Arial" pitchFamily="34" charset="0"/>
              <a:buChar char="•"/>
            </a:pPr>
            <a:r>
              <a:rPr lang="en-US" altLang="ko-KR" sz="1400" b="1" spc="-100" dirty="0" smtClean="0">
                <a:solidFill>
                  <a:schemeClr val="tx2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400" b="1" spc="-100" dirty="0" smtClean="0">
                <a:solidFill>
                  <a:schemeClr val="tx2"/>
                </a:solidFill>
                <a:latin typeface="맑은 고딕" pitchFamily="50" charset="-127"/>
                <a:ea typeface="맑은 고딕" pitchFamily="50" charset="-127"/>
              </a:rPr>
              <a:t>접속 및 신고 방법 </a:t>
            </a:r>
            <a:r>
              <a:rPr lang="en-US" altLang="ko-KR" sz="1400" b="1" spc="-100" dirty="0" smtClean="0">
                <a:solidFill>
                  <a:schemeClr val="tx2"/>
                </a:solidFill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ko-KR" altLang="en-US" sz="1400" b="1" spc="-100" dirty="0" smtClean="0">
                <a:solidFill>
                  <a:srgbClr val="0066FF"/>
                </a:solidFill>
                <a:latin typeface="맑은 고딕" pitchFamily="50" charset="-127"/>
                <a:ea typeface="맑은 고딕" pitchFamily="50" charset="-127"/>
              </a:rPr>
              <a:t>화물운송실적관리시스템</a:t>
            </a:r>
            <a:r>
              <a:rPr lang="en-US" altLang="ko-KR" sz="1400" b="1" spc="-100" dirty="0" smtClean="0">
                <a:solidFill>
                  <a:schemeClr val="tx2"/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en-US" altLang="ko-KR" sz="1200" b="1" spc="-100" dirty="0" smtClean="0">
                <a:solidFill>
                  <a:schemeClr val="tx2"/>
                </a:solidFill>
                <a:latin typeface="맑은 고딕" pitchFamily="50" charset="-127"/>
                <a:ea typeface="맑은 고딕" pitchFamily="50" charset="-127"/>
              </a:rPr>
              <a:t>www. fpis.go.kr)</a:t>
            </a:r>
            <a:endParaRPr lang="en-US" altLang="ko-KR" sz="1400" spc="-100" dirty="0" smtClean="0">
              <a:solidFill>
                <a:schemeClr val="tx2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5" name="모서리가 둥근 직사각형 14"/>
          <p:cNvSpPr/>
          <p:nvPr/>
        </p:nvSpPr>
        <p:spPr bwMode="auto">
          <a:xfrm>
            <a:off x="429451" y="2997224"/>
            <a:ext cx="8165909" cy="444817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lIns="360000" anchor="ctr"/>
          <a:lstStyle/>
          <a:p>
            <a:pPr marL="0" marR="0" lvl="0" indent="0" algn="l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ko-KR" altLang="en-US" sz="1600" b="1" i="0" u="none" strike="noStrike" kern="0" cap="none" spc="-50" normalizeH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 </a:t>
            </a:r>
            <a:r>
              <a:rPr kumimoji="0" lang="ko-KR" altLang="en-US" sz="1600" b="1" i="0" u="none" strike="noStrike" kern="0" cap="none" spc="-5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화물운송실적 신고방법</a:t>
            </a:r>
            <a:endParaRPr kumimoji="0" lang="ko-KR" altLang="en-US" sz="1600" b="1" i="0" u="none" strike="noStrike" kern="0" cap="none" spc="-50" normalizeH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</p:txBody>
      </p:sp>
      <p:sp>
        <p:nvSpPr>
          <p:cNvPr id="16" name="모서리가 둥근 직사각형 15"/>
          <p:cNvSpPr/>
          <p:nvPr/>
        </p:nvSpPr>
        <p:spPr bwMode="auto">
          <a:xfrm>
            <a:off x="332262" y="3272437"/>
            <a:ext cx="8671560" cy="2374364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lIns="360000" anchor="t"/>
          <a:lstStyle/>
          <a:p>
            <a:pPr algn="l" fontAlgn="auto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kumimoji="0" lang="en-US" altLang="ko-KR" sz="1400" kern="0" dirty="0" smtClean="0">
                <a:solidFill>
                  <a:sysClr val="windowText" lastClr="000000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1400" b="1" kern="0" dirty="0" smtClean="0">
                <a:solidFill>
                  <a:schemeClr val="tx2"/>
                </a:solidFill>
                <a:latin typeface="맑은 고딕" pitchFamily="50" charset="-127"/>
                <a:ea typeface="맑은 고딕" pitchFamily="50" charset="-127"/>
              </a:rPr>
              <a:t>소량 신고 </a:t>
            </a:r>
            <a:r>
              <a:rPr kumimoji="0" lang="en-US" altLang="ko-KR" sz="1400" kern="0" dirty="0" smtClean="0">
                <a:solidFill>
                  <a:schemeClr val="tx2"/>
                </a:solidFill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1400" b="1" kern="0" dirty="0" smtClean="0">
                <a:solidFill>
                  <a:srgbClr val="0066FF"/>
                </a:solidFill>
                <a:latin typeface="맑은 고딕" pitchFamily="50" charset="-127"/>
                <a:ea typeface="맑은 고딕" pitchFamily="50" charset="-127"/>
              </a:rPr>
              <a:t>홈페이지</a:t>
            </a:r>
            <a:r>
              <a:rPr kumimoji="0" lang="ko-KR" altLang="en-US" sz="1400" kern="0" dirty="0" smtClean="0">
                <a:solidFill>
                  <a:schemeClr val="tx2"/>
                </a:solidFill>
                <a:latin typeface="맑은 고딕" pitchFamily="50" charset="-127"/>
                <a:ea typeface="맑은 고딕" pitchFamily="50" charset="-127"/>
              </a:rPr>
              <a:t> 및 </a:t>
            </a:r>
            <a:r>
              <a:rPr kumimoji="0" lang="ko-KR" altLang="en-US" sz="1400" b="1" kern="0" dirty="0" err="1" smtClean="0">
                <a:solidFill>
                  <a:srgbClr val="0066FF"/>
                </a:solidFill>
                <a:latin typeface="맑은 고딕" pitchFamily="50" charset="-127"/>
                <a:ea typeface="맑은 고딕" pitchFamily="50" charset="-127"/>
              </a:rPr>
              <a:t>모바일</a:t>
            </a:r>
            <a:r>
              <a:rPr kumimoji="0" lang="ko-KR" altLang="en-US" sz="1400" b="1" kern="0" dirty="0" smtClean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*</a:t>
            </a:r>
            <a:r>
              <a:rPr kumimoji="0" lang="ko-KR" altLang="en-US" sz="1400" kern="0" dirty="0" smtClean="0">
                <a:solidFill>
                  <a:schemeClr val="tx2"/>
                </a:solidFill>
                <a:latin typeface="맑은 고딕" pitchFamily="50" charset="-127"/>
                <a:ea typeface="맑은 고딕" pitchFamily="50" charset="-127"/>
              </a:rPr>
              <a:t> 직접입력</a:t>
            </a:r>
            <a:endParaRPr kumimoji="0" lang="en-US" altLang="ko-KR" sz="1400" kern="0" dirty="0" smtClean="0">
              <a:solidFill>
                <a:schemeClr val="tx2"/>
              </a:solidFill>
              <a:latin typeface="맑은 고딕" pitchFamily="50" charset="-127"/>
              <a:ea typeface="맑은 고딕" pitchFamily="50" charset="-127"/>
            </a:endParaRPr>
          </a:p>
          <a:p>
            <a:pPr lvl="0" algn="l" fontAlgn="auto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400" kern="0" dirty="0" smtClean="0">
                <a:solidFill>
                  <a:schemeClr val="tx2"/>
                </a:solidFill>
                <a:latin typeface="맑은 고딕" pitchFamily="50" charset="-127"/>
                <a:ea typeface="맑은 고딕" pitchFamily="50" charset="-127"/>
              </a:rPr>
              <a:t>  </a:t>
            </a:r>
            <a:r>
              <a:rPr kumimoji="0" lang="en-US" altLang="ko-KR" sz="1200" kern="0" dirty="0" smtClean="0">
                <a:solidFill>
                  <a:schemeClr val="tx2"/>
                </a:solidFill>
                <a:latin typeface="맑은 고딕" pitchFamily="50" charset="-127"/>
                <a:ea typeface="맑은 고딕" pitchFamily="50" charset="-127"/>
              </a:rPr>
              <a:t>* </a:t>
            </a:r>
            <a:r>
              <a:rPr kumimoji="0" lang="ko-KR" altLang="en-US" sz="1200" kern="0" dirty="0" err="1" smtClean="0">
                <a:solidFill>
                  <a:schemeClr val="tx2"/>
                </a:solidFill>
                <a:latin typeface="맑은 고딕" pitchFamily="50" charset="-127"/>
                <a:ea typeface="맑은 고딕" pitchFamily="50" charset="-127"/>
              </a:rPr>
              <a:t>스마트폰에서</a:t>
            </a:r>
            <a:r>
              <a:rPr kumimoji="0" lang="ko-KR" altLang="en-US" sz="1200" kern="0" dirty="0" smtClean="0">
                <a:solidFill>
                  <a:schemeClr val="tx2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1200" kern="0" dirty="0" smtClean="0">
                <a:solidFill>
                  <a:schemeClr val="tx2"/>
                </a:solidFill>
                <a:latin typeface="맑은 고딕" pitchFamily="50" charset="-127"/>
                <a:ea typeface="맑은 고딕" pitchFamily="50" charset="-127"/>
              </a:rPr>
              <a:t>http://fpis.go.kr</a:t>
            </a:r>
            <a:r>
              <a:rPr kumimoji="0" lang="ko-KR" altLang="en-US" sz="1200" kern="0" dirty="0" smtClean="0">
                <a:solidFill>
                  <a:schemeClr val="tx2"/>
                </a:solidFill>
                <a:latin typeface="맑은 고딕" pitchFamily="50" charset="-127"/>
                <a:ea typeface="맑은 고딕" pitchFamily="50" charset="-127"/>
              </a:rPr>
              <a:t>로 접속</a:t>
            </a:r>
            <a:endParaRPr kumimoji="0" lang="en-US" altLang="ko-KR" sz="1400" kern="0" dirty="0" smtClean="0">
              <a:solidFill>
                <a:schemeClr val="tx2"/>
              </a:solidFill>
              <a:latin typeface="맑은 고딕" pitchFamily="50" charset="-127"/>
              <a:ea typeface="맑은 고딕" pitchFamily="50" charset="-127"/>
            </a:endParaRPr>
          </a:p>
          <a:p>
            <a:pPr algn="l" fontAlgn="auto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kumimoji="0" lang="en-US" altLang="ko-KR" sz="1400" kern="0" dirty="0" smtClean="0">
                <a:solidFill>
                  <a:schemeClr val="tx2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1400" b="1" kern="0" dirty="0" smtClean="0">
                <a:solidFill>
                  <a:schemeClr val="tx2"/>
                </a:solidFill>
                <a:latin typeface="맑은 고딕" pitchFamily="50" charset="-127"/>
                <a:ea typeface="맑은 고딕" pitchFamily="50" charset="-127"/>
              </a:rPr>
              <a:t>대량 신고</a:t>
            </a:r>
            <a:r>
              <a:rPr kumimoji="0" lang="en-US" altLang="ko-KR" sz="1400" kern="0" dirty="0" smtClean="0">
                <a:solidFill>
                  <a:schemeClr val="tx2"/>
                </a:solidFill>
                <a:latin typeface="맑은 고딕" pitchFamily="50" charset="-127"/>
                <a:ea typeface="맑은 고딕" pitchFamily="50" charset="-127"/>
              </a:rPr>
              <a:t> : </a:t>
            </a:r>
            <a:r>
              <a:rPr kumimoji="0" lang="ko-KR" altLang="en-US" sz="1400" kern="0" dirty="0" smtClean="0">
                <a:solidFill>
                  <a:schemeClr val="tx2"/>
                </a:solidFill>
                <a:latin typeface="맑은 고딕" pitchFamily="50" charset="-127"/>
                <a:ea typeface="맑은 고딕" pitchFamily="50" charset="-127"/>
              </a:rPr>
              <a:t>연계프로그램 이용  </a:t>
            </a:r>
            <a:endParaRPr kumimoji="0" lang="en-US" altLang="ko-KR" sz="1400" kern="0" dirty="0" smtClean="0">
              <a:solidFill>
                <a:schemeClr val="tx2"/>
              </a:solidFill>
              <a:latin typeface="맑은 고딕" pitchFamily="50" charset="-127"/>
              <a:ea typeface="맑은 고딕" pitchFamily="50" charset="-127"/>
            </a:endParaRPr>
          </a:p>
          <a:p>
            <a:pPr algn="l" fontAlgn="auto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400" kern="0" dirty="0">
                <a:solidFill>
                  <a:schemeClr val="tx2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1400" kern="0" dirty="0" smtClean="0">
                <a:solidFill>
                  <a:schemeClr val="tx2"/>
                </a:solidFill>
                <a:latin typeface="맑은 고딕" pitchFamily="50" charset="-127"/>
                <a:ea typeface="맑은 고딕" pitchFamily="50" charset="-127"/>
              </a:rPr>
              <a:t>  - </a:t>
            </a:r>
            <a:r>
              <a:rPr kumimoji="0" lang="ko-KR" altLang="en-US" sz="1400" b="1" kern="0" dirty="0" smtClean="0">
                <a:solidFill>
                  <a:srgbClr val="0066FF"/>
                </a:solidFill>
                <a:latin typeface="맑은 고딕" pitchFamily="50" charset="-127"/>
                <a:ea typeface="맑은 고딕" pitchFamily="50" charset="-127"/>
              </a:rPr>
              <a:t>엑셀파일</a:t>
            </a:r>
            <a:r>
              <a:rPr kumimoji="0" lang="ko-KR" altLang="en-US" sz="1400" kern="0" dirty="0" smtClean="0">
                <a:solidFill>
                  <a:sysClr val="windowText" lastClr="000000"/>
                </a:solidFill>
                <a:latin typeface="맑은 고딕" pitchFamily="50" charset="-127"/>
                <a:ea typeface="맑은 고딕" pitchFamily="50" charset="-127"/>
              </a:rPr>
              <a:t> 신고</a:t>
            </a:r>
            <a:endParaRPr kumimoji="0" lang="en-US" altLang="ko-KR" sz="1400" kern="0" dirty="0" smtClean="0">
              <a:solidFill>
                <a:sysClr val="windowText" lastClr="000000"/>
              </a:solidFill>
              <a:latin typeface="맑은 고딕" pitchFamily="50" charset="-127"/>
              <a:ea typeface="맑은 고딕" pitchFamily="50" charset="-127"/>
            </a:endParaRPr>
          </a:p>
          <a:p>
            <a:pPr algn="l" fontAlgn="auto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400" kern="0" dirty="0">
                <a:solidFill>
                  <a:sysClr val="windowText" lastClr="000000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1400" kern="0" dirty="0" smtClean="0">
                <a:solidFill>
                  <a:sysClr val="windowText" lastClr="000000"/>
                </a:solidFill>
                <a:latin typeface="맑은 고딕" pitchFamily="50" charset="-127"/>
                <a:ea typeface="맑은 고딕" pitchFamily="50" charset="-127"/>
              </a:rPr>
              <a:t>  - </a:t>
            </a:r>
            <a:r>
              <a:rPr kumimoji="0" lang="ko-KR" altLang="en-US" sz="1400" b="1" kern="0" dirty="0" smtClean="0">
                <a:solidFill>
                  <a:srgbClr val="0066FF"/>
                </a:solidFill>
                <a:latin typeface="맑은 고딕" pitchFamily="50" charset="-127"/>
                <a:ea typeface="맑은 고딕" pitchFamily="50" charset="-127"/>
              </a:rPr>
              <a:t>운수업체 보유 시스템 연계</a:t>
            </a:r>
            <a:r>
              <a:rPr kumimoji="0" lang="ko-KR" altLang="en-US" sz="1400" kern="0" dirty="0" smtClean="0">
                <a:solidFill>
                  <a:sysClr val="windowText" lastClr="000000"/>
                </a:solidFill>
                <a:latin typeface="맑은 고딕" pitchFamily="50" charset="-127"/>
                <a:ea typeface="맑은 고딕" pitchFamily="50" charset="-127"/>
              </a:rPr>
              <a:t> 신고</a:t>
            </a:r>
            <a:r>
              <a:rPr kumimoji="0" lang="en-US" altLang="ko-KR" sz="1200" kern="0" dirty="0" smtClean="0">
                <a:solidFill>
                  <a:sysClr val="windowText" lastClr="000000"/>
                </a:solidFill>
                <a:latin typeface="맑은 고딕" pitchFamily="50" charset="-127"/>
                <a:ea typeface="맑은 고딕" pitchFamily="50" charset="-127"/>
              </a:rPr>
              <a:t>(FPIS</a:t>
            </a:r>
            <a:r>
              <a:rPr kumimoji="0" lang="ko-KR" altLang="en-US" sz="1200" kern="0" dirty="0" smtClean="0">
                <a:solidFill>
                  <a:sysClr val="windowText" lastClr="000000"/>
                </a:solidFill>
                <a:latin typeface="맑은 고딕" pitchFamily="50" charset="-127"/>
                <a:ea typeface="맑은 고딕" pitchFamily="50" charset="-127"/>
              </a:rPr>
              <a:t>와의 </a:t>
            </a:r>
            <a:r>
              <a:rPr kumimoji="0" lang="en-US" altLang="ko-KR" sz="1200" kern="0" dirty="0" smtClean="0">
                <a:solidFill>
                  <a:sysClr val="windowText" lastClr="000000"/>
                </a:solidFill>
                <a:latin typeface="맑은 고딕" pitchFamily="50" charset="-127"/>
                <a:ea typeface="맑은 고딕" pitchFamily="50" charset="-127"/>
              </a:rPr>
              <a:t>DBMS</a:t>
            </a:r>
            <a:r>
              <a:rPr kumimoji="0" lang="ko-KR" altLang="en-US" sz="1200" kern="0" dirty="0" smtClean="0">
                <a:solidFill>
                  <a:sysClr val="windowText" lastClr="000000"/>
                </a:solidFill>
                <a:latin typeface="맑은 고딕" pitchFamily="50" charset="-127"/>
                <a:ea typeface="맑은 고딕" pitchFamily="50" charset="-127"/>
              </a:rPr>
              <a:t>연계가 가능한 정보시스템 </a:t>
            </a:r>
            <a:r>
              <a:rPr kumimoji="0" lang="ko-KR" altLang="en-US" sz="1200" kern="0" dirty="0" err="1" smtClean="0">
                <a:solidFill>
                  <a:sysClr val="windowText" lastClr="000000"/>
                </a:solidFill>
                <a:latin typeface="맑은 고딕" pitchFamily="50" charset="-127"/>
                <a:ea typeface="맑은 고딕" pitchFamily="50" charset="-127"/>
              </a:rPr>
              <a:t>운영시</a:t>
            </a:r>
            <a:r>
              <a:rPr kumimoji="0" lang="en-US" altLang="ko-KR" sz="1200" kern="0" dirty="0" smtClean="0">
                <a:solidFill>
                  <a:sysClr val="windowText" lastClr="000000"/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endParaRPr kumimoji="0" lang="en-US" altLang="ko-KR" sz="1400" kern="0" dirty="0" smtClean="0">
              <a:solidFill>
                <a:sysClr val="windowText" lastClr="000000"/>
              </a:solidFill>
              <a:latin typeface="맑은 고딕" pitchFamily="50" charset="-127"/>
              <a:ea typeface="맑은 고딕" pitchFamily="50" charset="-127"/>
            </a:endParaRPr>
          </a:p>
          <a:p>
            <a:pPr algn="l" fontAlgn="auto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kumimoji="0" lang="en-US" altLang="ko-KR" sz="1400" kern="0" dirty="0" smtClean="0">
                <a:solidFill>
                  <a:sysClr val="windowText" lastClr="000000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1400" b="1" kern="0" dirty="0" smtClean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신고대행</a:t>
            </a:r>
            <a:r>
              <a:rPr kumimoji="0" lang="ko-KR" altLang="en-US" sz="1400" kern="0" dirty="0" smtClean="0">
                <a:solidFill>
                  <a:schemeClr val="tx2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1400" kern="0" dirty="0" smtClean="0">
                <a:solidFill>
                  <a:schemeClr val="tx2"/>
                </a:solidFill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1400" kern="0" dirty="0" smtClean="0">
                <a:solidFill>
                  <a:schemeClr val="tx2"/>
                </a:solidFill>
                <a:latin typeface="맑은 고딕" pitchFamily="50" charset="-127"/>
                <a:ea typeface="맑은 고딕" pitchFamily="50" charset="-127"/>
              </a:rPr>
              <a:t>운</a:t>
            </a:r>
            <a:r>
              <a:rPr kumimoji="0" lang="ko-KR" altLang="en-US" sz="1400" kern="0" dirty="0" smtClean="0">
                <a:solidFill>
                  <a:sysClr val="windowText" lastClr="000000"/>
                </a:solidFill>
                <a:latin typeface="맑은 고딕" pitchFamily="50" charset="-127"/>
                <a:ea typeface="맑은 고딕" pitchFamily="50" charset="-127"/>
              </a:rPr>
              <a:t>송 및 주선 협회</a:t>
            </a:r>
            <a:r>
              <a:rPr kumimoji="0" lang="en-US" altLang="ko-KR" sz="1400" kern="0" dirty="0" smtClean="0">
                <a:solidFill>
                  <a:sysClr val="windowText" lastClr="000000"/>
                </a:solidFill>
                <a:latin typeface="맑은 고딕" pitchFamily="50" charset="-127"/>
                <a:ea typeface="맑은 고딕" pitchFamily="50" charset="-127"/>
              </a:rPr>
              <a:t>/</a:t>
            </a:r>
            <a:r>
              <a:rPr kumimoji="0" lang="ko-KR" altLang="en-US" sz="1400" kern="0" dirty="0" smtClean="0">
                <a:solidFill>
                  <a:sysClr val="windowText" lastClr="000000"/>
                </a:solidFill>
                <a:latin typeface="맑은 고딕" pitchFamily="50" charset="-127"/>
                <a:ea typeface="맑은 고딕" pitchFamily="50" charset="-127"/>
              </a:rPr>
              <a:t>연합회</a:t>
            </a:r>
            <a:r>
              <a:rPr kumimoji="0" lang="en-US" altLang="ko-KR" sz="1400" kern="0" dirty="0" smtClean="0">
                <a:solidFill>
                  <a:sysClr val="windowText" lastClr="000000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1400" kern="0" dirty="0" smtClean="0">
                <a:solidFill>
                  <a:sysClr val="windowText" lastClr="000000"/>
                </a:solidFill>
                <a:latin typeface="맑은 고딕" pitchFamily="50" charset="-127"/>
                <a:ea typeface="맑은 고딕" pitchFamily="50" charset="-127"/>
              </a:rPr>
              <a:t>가맹사업자</a:t>
            </a:r>
            <a:r>
              <a:rPr kumimoji="0" lang="en-US" altLang="ko-KR" sz="1400" kern="0" dirty="0" smtClean="0">
                <a:solidFill>
                  <a:sysClr val="windowText" lastClr="000000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1400" kern="0" dirty="0" smtClean="0">
                <a:solidFill>
                  <a:sysClr val="windowText" lastClr="000000"/>
                </a:solidFill>
                <a:latin typeface="맑은 고딕" pitchFamily="50" charset="-127"/>
                <a:ea typeface="맑은 고딕" pitchFamily="50" charset="-127"/>
              </a:rPr>
              <a:t>우수화물정보망</a:t>
            </a:r>
            <a:r>
              <a:rPr kumimoji="0" lang="en-US" altLang="ko-KR" sz="1400" kern="0" dirty="0" smtClean="0">
                <a:solidFill>
                  <a:sysClr val="windowText" lastClr="000000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en-US" altLang="ko-KR" sz="1400" kern="0" dirty="0">
                <a:solidFill>
                  <a:sysClr val="windowText" lastClr="000000"/>
                </a:solidFill>
                <a:latin typeface="맑은 고딕" pitchFamily="50" charset="-127"/>
                <a:ea typeface="맑은 고딕" pitchFamily="50" charset="-127"/>
              </a:rPr>
              <a:t>FPIS</a:t>
            </a:r>
            <a:r>
              <a:rPr kumimoji="0" lang="ko-KR" altLang="en-US" sz="1400" kern="0" dirty="0" smtClean="0">
                <a:solidFill>
                  <a:sysClr val="windowText" lastClr="000000"/>
                </a:solidFill>
                <a:latin typeface="맑은 고딕" pitchFamily="50" charset="-127"/>
                <a:ea typeface="맑은 고딕" pitchFamily="50" charset="-127"/>
              </a:rPr>
              <a:t>운영위탁기관에 의뢰</a:t>
            </a:r>
            <a:endParaRPr kumimoji="0" lang="en-US" altLang="ko-KR" sz="1400" kern="0" dirty="0" smtClean="0">
              <a:solidFill>
                <a:sysClr val="windowText" lastClr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7" name="직사각형 16"/>
          <p:cNvSpPr/>
          <p:nvPr/>
        </p:nvSpPr>
        <p:spPr bwMode="auto">
          <a:xfrm>
            <a:off x="585216" y="5552705"/>
            <a:ext cx="195072" cy="195072"/>
          </a:xfrm>
          <a:prstGeom prst="rect">
            <a:avLst/>
          </a:prstGeom>
          <a:gradFill rotWithShape="0">
            <a:gsLst>
              <a:gs pos="0">
                <a:srgbClr val="3399FF"/>
              </a:gs>
              <a:gs pos="100000">
                <a:srgbClr val="00009A"/>
              </a:gs>
            </a:gsLst>
            <a:lin ang="2700000" scaled="1"/>
          </a:gra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8" name="모서리가 둥근 직사각형 17"/>
          <p:cNvSpPr/>
          <p:nvPr/>
        </p:nvSpPr>
        <p:spPr bwMode="auto">
          <a:xfrm>
            <a:off x="429451" y="5398594"/>
            <a:ext cx="8165909" cy="444817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lIns="360000" anchor="ctr"/>
          <a:lstStyle/>
          <a:p>
            <a:pPr marL="0" marR="0" lvl="0" indent="0" algn="l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ko-KR" altLang="en-US" sz="1600" b="1" i="0" u="none" strike="noStrike" kern="0" cap="none" spc="-50" normalizeH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 </a:t>
            </a:r>
            <a:r>
              <a:rPr kumimoji="0" lang="ko-KR" altLang="en-US" sz="1600" b="1" i="0" u="none" strike="noStrike" kern="0" cap="none" spc="-5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실적신고 수정</a:t>
            </a:r>
            <a:endParaRPr kumimoji="0" lang="ko-KR" altLang="en-US" sz="1600" b="1" i="0" u="none" strike="noStrike" kern="0" cap="none" spc="-50" normalizeH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</p:txBody>
      </p:sp>
      <p:sp>
        <p:nvSpPr>
          <p:cNvPr id="19" name="Text Box 36"/>
          <p:cNvSpPr txBox="1">
            <a:spLocks noChangeArrowheads="1"/>
          </p:cNvSpPr>
          <p:nvPr/>
        </p:nvSpPr>
        <p:spPr bwMode="auto">
          <a:xfrm>
            <a:off x="709594" y="5808093"/>
            <a:ext cx="8282005" cy="373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1400" b="1" dirty="0" smtClean="0">
                <a:solidFill>
                  <a:srgbClr val="152437"/>
                </a:solidFill>
                <a:latin typeface="맑은 고딕" pitchFamily="50" charset="-127"/>
                <a:ea typeface="맑은 고딕" pitchFamily="50" charset="-127"/>
              </a:rPr>
              <a:t>  확정신고 이후 수정</a:t>
            </a:r>
            <a:r>
              <a:rPr lang="en-US" altLang="ko-KR" sz="1400" b="1" dirty="0" smtClean="0">
                <a:solidFill>
                  <a:srgbClr val="152437"/>
                </a:solidFill>
                <a:latin typeface="맑은 고딕" pitchFamily="50" charset="-127"/>
                <a:ea typeface="맑은 고딕" pitchFamily="50" charset="-127"/>
              </a:rPr>
              <a:t>/</a:t>
            </a:r>
            <a:r>
              <a:rPr lang="ko-KR" altLang="en-US" sz="1400" b="1" dirty="0" smtClean="0">
                <a:solidFill>
                  <a:srgbClr val="152437"/>
                </a:solidFill>
                <a:latin typeface="맑은 고딕" pitchFamily="50" charset="-127"/>
                <a:ea typeface="맑은 고딕" pitchFamily="50" charset="-127"/>
              </a:rPr>
              <a:t>삭제 불가</a:t>
            </a:r>
            <a:r>
              <a:rPr lang="en-US" altLang="ko-KR" sz="1200" dirty="0" smtClean="0">
                <a:solidFill>
                  <a:srgbClr val="152437"/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200" dirty="0" smtClean="0">
                <a:solidFill>
                  <a:srgbClr val="152437"/>
                </a:solidFill>
                <a:latin typeface="맑은 고딕" pitchFamily="50" charset="-127"/>
                <a:ea typeface="맑은 고딕" pitchFamily="50" charset="-127"/>
              </a:rPr>
              <a:t>변경요청서 다운 → 요청사유 작성 → 요청서 업로드 → 정정승인</a:t>
            </a:r>
            <a:r>
              <a:rPr lang="en-US" altLang="ko-KR" sz="1200" dirty="0" smtClean="0">
                <a:solidFill>
                  <a:srgbClr val="152437"/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endParaRPr lang="en-US" altLang="ko-KR" sz="1200" spc="-100" dirty="0" smtClean="0">
              <a:solidFill>
                <a:schemeClr val="tx2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>
          <a:xfrm>
            <a:off x="388366" y="292608"/>
            <a:ext cx="6629400" cy="868363"/>
          </a:xfrm>
        </p:spPr>
        <p:txBody>
          <a:bodyPr/>
          <a:lstStyle/>
          <a:p>
            <a:r>
              <a:rPr lang="en-US" altLang="ko-KR" sz="3600" dirty="0" smtClean="0">
                <a:solidFill>
                  <a:srgbClr val="FFFF00"/>
                </a:solidFill>
                <a:latin typeface="HY헤드라인M" pitchFamily="18" charset="-127"/>
                <a:ea typeface="HY헤드라인M" pitchFamily="18" charset="-127"/>
              </a:rPr>
              <a:t>III. </a:t>
            </a:r>
            <a:r>
              <a:rPr lang="ko-KR" altLang="en-US" sz="3600" dirty="0" smtClean="0">
                <a:solidFill>
                  <a:srgbClr val="FFFF00"/>
                </a:solidFill>
                <a:latin typeface="HY헤드라인M" pitchFamily="18" charset="-127"/>
                <a:ea typeface="HY헤드라인M" pitchFamily="18" charset="-127"/>
              </a:rPr>
              <a:t>실적신고 내용 </a:t>
            </a:r>
            <a:endParaRPr lang="en-US" altLang="ko-KR" sz="3600" dirty="0">
              <a:solidFill>
                <a:srgbClr val="FFFF00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pic>
        <p:nvPicPr>
          <p:cNvPr id="10" name="Picture 16" descr="Untitled-1 copy"/>
          <p:cNvPicPr>
            <a:picLocks noChangeAspect="1" noChangeArrowheads="1"/>
          </p:cNvPicPr>
          <p:nvPr/>
        </p:nvPicPr>
        <p:blipFill>
          <a:blip r:embed="rId2" cstate="print"/>
          <a:srcRect l="94098" t="91991"/>
          <a:stretch>
            <a:fillRect/>
          </a:stretch>
        </p:blipFill>
        <p:spPr bwMode="auto">
          <a:xfrm>
            <a:off x="8180832" y="6370701"/>
            <a:ext cx="987552" cy="549275"/>
          </a:xfrm>
          <a:prstGeom prst="rect">
            <a:avLst/>
          </a:prstGeom>
          <a:noFill/>
        </p:spPr>
      </p:pic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>
          <a:xfrm>
            <a:off x="6717094" y="6520130"/>
            <a:ext cx="2133600" cy="244475"/>
          </a:xfrm>
        </p:spPr>
        <p:txBody>
          <a:bodyPr/>
          <a:lstStyle/>
          <a:p>
            <a:fld id="{7B870297-4F63-4220-9891-99B7E780F8F1}" type="slidenum">
              <a:rPr lang="ko-KR" altLang="en-US" smtClean="0"/>
              <a:pPr/>
              <a:t>9</a:t>
            </a:fld>
            <a:endParaRPr lang="en-US" altLang="ko-KR" dirty="0"/>
          </a:p>
        </p:txBody>
      </p:sp>
      <p:sp>
        <p:nvSpPr>
          <p:cNvPr id="12" name="직사각형 11"/>
          <p:cNvSpPr/>
          <p:nvPr/>
        </p:nvSpPr>
        <p:spPr bwMode="auto">
          <a:xfrm>
            <a:off x="288925" y="3393264"/>
            <a:ext cx="863600" cy="1840682"/>
          </a:xfrm>
          <a:prstGeom prst="rect">
            <a:avLst/>
          </a:prstGeom>
          <a:noFill/>
          <a:ln w="28575" cap="flat" cmpd="sng" algn="ctr">
            <a:solidFill>
              <a:srgbClr val="152437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00622" y="3732749"/>
            <a:ext cx="823328" cy="1107996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600" b="1" dirty="0" smtClean="0">
                <a:solidFill>
                  <a:srgbClr val="152437"/>
                </a:solidFill>
                <a:latin typeface="맑은 고딕" pitchFamily="50" charset="-127"/>
                <a:ea typeface="맑은 고딕" pitchFamily="50" charset="-127"/>
              </a:rPr>
              <a:t>실적신고</a:t>
            </a:r>
            <a:endParaRPr lang="en-US" altLang="ko-KR" sz="1600" b="1" dirty="0" smtClean="0">
              <a:solidFill>
                <a:srgbClr val="152437"/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b="1" dirty="0" smtClean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400" b="1" dirty="0" err="1" smtClean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계약건별</a:t>
            </a:r>
            <a:endParaRPr lang="en-US" altLang="ko-KR" sz="1400" b="1" dirty="0" smtClean="0">
              <a:solidFill>
                <a:srgbClr val="FF0000"/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계약단위</a:t>
            </a:r>
            <a:r>
              <a:rPr lang="en-US" altLang="ko-KR" sz="1400" b="1" dirty="0" smtClean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)</a:t>
            </a:r>
          </a:p>
        </p:txBody>
      </p:sp>
      <p:sp>
        <p:nvSpPr>
          <p:cNvPr id="14" name="직사각형 13"/>
          <p:cNvSpPr/>
          <p:nvPr/>
        </p:nvSpPr>
        <p:spPr bwMode="auto">
          <a:xfrm>
            <a:off x="288925" y="1496896"/>
            <a:ext cx="863600" cy="1070458"/>
          </a:xfrm>
          <a:prstGeom prst="rect">
            <a:avLst/>
          </a:prstGeom>
          <a:noFill/>
          <a:ln w="28575" cap="flat" cmpd="sng" algn="ctr">
            <a:solidFill>
              <a:srgbClr val="152437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70927" y="1576612"/>
            <a:ext cx="900648" cy="830997"/>
          </a:xfrm>
          <a:prstGeom prst="rect">
            <a:avLst/>
          </a:prstGeom>
          <a:noFill/>
        </p:spPr>
        <p:txBody>
          <a:bodyPr wrap="square" lIns="36000" r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600" b="1" dirty="0" smtClean="0">
                <a:solidFill>
                  <a:srgbClr val="152437"/>
                </a:solidFill>
                <a:latin typeface="맑은 고딕" pitchFamily="50" charset="-127"/>
                <a:ea typeface="맑은 고딕" pitchFamily="50" charset="-127"/>
              </a:rPr>
              <a:t>기본정보</a:t>
            </a:r>
            <a:endParaRPr lang="en-US" altLang="ko-KR" sz="1600" b="1" dirty="0" smtClean="0">
              <a:solidFill>
                <a:srgbClr val="152437"/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b="1" dirty="0" smtClean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(1</a:t>
            </a:r>
            <a:r>
              <a:rPr lang="ko-KR" altLang="en-US" sz="1600" b="1" dirty="0" smtClean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회성</a:t>
            </a:r>
            <a:r>
              <a:rPr lang="en-US" altLang="ko-KR" sz="1600" b="1" dirty="0" smtClean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)</a:t>
            </a:r>
          </a:p>
        </p:txBody>
      </p:sp>
      <p:sp>
        <p:nvSpPr>
          <p:cNvPr id="16" name="모서리가 둥근 직사각형 15"/>
          <p:cNvSpPr/>
          <p:nvPr/>
        </p:nvSpPr>
        <p:spPr bwMode="auto">
          <a:xfrm>
            <a:off x="924692" y="1315817"/>
            <a:ext cx="8259388" cy="1526302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lIns="360000" anchor="t"/>
          <a:lstStyle/>
          <a:p>
            <a:pPr algn="l" fontAlgn="auto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kumimoji="0" lang="en-US" altLang="ko-KR" sz="1600" b="0" i="0" u="none" strike="noStrike" kern="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 </a:t>
            </a:r>
            <a:r>
              <a:rPr kumimoji="0" lang="ko-KR" altLang="en-US" sz="1600" b="1" i="0" u="none" strike="noStrike" kern="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신고업체 기본정보</a:t>
            </a:r>
            <a:r>
              <a:rPr kumimoji="0" lang="ko-KR" altLang="en-US" sz="1600" b="0" i="0" u="none" strike="noStrike" kern="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 </a:t>
            </a:r>
            <a:r>
              <a:rPr kumimoji="0" lang="en-US" altLang="ko-KR" sz="1600" b="0" i="0" u="none" strike="noStrike" kern="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: </a:t>
            </a:r>
            <a:r>
              <a:rPr kumimoji="0" lang="ko-KR" altLang="en-US" sz="1600" b="1" i="0" u="sng" strike="noStrike" kern="0" cap="none" spc="0" normalizeH="0" noProof="0" dirty="0" err="1" smtClean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업체명</a:t>
            </a:r>
            <a:r>
              <a:rPr kumimoji="0" lang="en-US" altLang="ko-KR" sz="1600" b="1" i="0" u="sng" strike="noStrike" kern="0" cap="none" spc="0" normalizeH="0" noProof="0" dirty="0" smtClean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(1</a:t>
            </a:r>
            <a:r>
              <a:rPr kumimoji="0" lang="ko-KR" altLang="en-US" sz="1600" b="1" i="0" u="sng" strike="noStrike" kern="0" cap="none" spc="0" normalizeH="0" noProof="0" dirty="0" smtClean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대</a:t>
            </a:r>
            <a:r>
              <a:rPr kumimoji="0" lang="ko-KR" altLang="en-US" sz="1600" b="1" u="sng" kern="0" dirty="0" smtClean="0">
                <a:solidFill>
                  <a:srgbClr val="0066FF"/>
                </a:solidFill>
                <a:latin typeface="맑은 고딕" pitchFamily="50" charset="-127"/>
                <a:ea typeface="맑은 고딕" pitchFamily="50" charset="-127"/>
              </a:rPr>
              <a:t>사업자는 성명</a:t>
            </a:r>
            <a:r>
              <a:rPr kumimoji="0" lang="en-US" altLang="ko-KR" sz="1600" b="1" u="sng" kern="0" dirty="0" smtClean="0">
                <a:solidFill>
                  <a:srgbClr val="0066FF"/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r>
              <a:rPr kumimoji="0" lang="en-US" altLang="ko-KR" sz="1600" b="1" i="0" u="none" strike="noStrike" kern="0" cap="none" spc="0" normalizeH="0" noProof="0" dirty="0" smtClean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, </a:t>
            </a:r>
            <a:r>
              <a:rPr kumimoji="0" lang="ko-KR" altLang="en-US" sz="1600" b="1" i="0" u="sng" strike="noStrike" kern="0" cap="none" spc="0" normalizeH="0" noProof="0" dirty="0" smtClean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법인등록번호</a:t>
            </a:r>
            <a:r>
              <a:rPr kumimoji="0" lang="en-US" altLang="ko-KR" sz="1600" b="1" i="0" u="none" strike="noStrike" kern="0" cap="none" spc="0" normalizeH="0" noProof="0" dirty="0" smtClean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, </a:t>
            </a:r>
            <a:r>
              <a:rPr kumimoji="0" lang="ko-KR" altLang="en-US" sz="1600" b="1" i="0" u="sng" strike="noStrike" kern="0" cap="none" spc="0" normalizeH="0" noProof="0" dirty="0" smtClean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사업자등록번호</a:t>
            </a:r>
            <a:endParaRPr kumimoji="0" lang="en-US" altLang="ko-KR" sz="1600" b="1" u="sng" kern="0" dirty="0" smtClean="0">
              <a:solidFill>
                <a:srgbClr val="0066FF"/>
              </a:solidFill>
              <a:latin typeface="맑은 고딕" pitchFamily="50" charset="-127"/>
              <a:ea typeface="맑은 고딕" pitchFamily="50" charset="-127"/>
            </a:endParaRPr>
          </a:p>
          <a:p>
            <a:pPr algn="l" fontAlgn="auto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kumimoji="0" lang="en-US" altLang="ko-KR" sz="1600" b="1" kern="0" dirty="0" smtClean="0">
                <a:solidFill>
                  <a:schemeClr val="tx2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1600" b="1" kern="0" dirty="0" smtClean="0">
                <a:solidFill>
                  <a:schemeClr val="tx2"/>
                </a:solidFill>
                <a:latin typeface="맑은 고딕" pitchFamily="50" charset="-127"/>
                <a:ea typeface="맑은 고딕" pitchFamily="50" charset="-127"/>
              </a:rPr>
              <a:t>차량정보</a:t>
            </a:r>
            <a:r>
              <a:rPr kumimoji="0" lang="ko-KR" altLang="en-US" sz="1600" kern="0" dirty="0" smtClean="0">
                <a:solidFill>
                  <a:schemeClr val="tx2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1600" kern="0" dirty="0" smtClean="0">
                <a:solidFill>
                  <a:schemeClr val="tx2"/>
                </a:solidFill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1600" b="1" u="sng" kern="0" dirty="0" smtClean="0">
                <a:solidFill>
                  <a:srgbClr val="0066FF"/>
                </a:solidFill>
                <a:latin typeface="맑은 고딕" pitchFamily="50" charset="-127"/>
                <a:ea typeface="맑은 고딕" pitchFamily="50" charset="-127"/>
              </a:rPr>
              <a:t>차량등록번호</a:t>
            </a:r>
            <a:endParaRPr kumimoji="0" lang="en-US" altLang="ko-KR" sz="1600" b="1" u="sng" kern="0" dirty="0" smtClean="0">
              <a:solidFill>
                <a:srgbClr val="0066FF"/>
              </a:solidFill>
              <a:latin typeface="맑은 고딕" pitchFamily="50" charset="-127"/>
              <a:ea typeface="맑은 고딕" pitchFamily="50" charset="-127"/>
            </a:endParaRPr>
          </a:p>
          <a:p>
            <a:pPr algn="l" fontAlgn="auto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kumimoji="0" lang="ko-KR" altLang="en-US" sz="1600" b="1" kern="0" spc="-100" dirty="0" smtClean="0">
                <a:solidFill>
                  <a:schemeClr val="tx2"/>
                </a:solidFill>
                <a:latin typeface="맑은 고딕" pitchFamily="50" charset="-127"/>
                <a:ea typeface="맑은 고딕" pitchFamily="50" charset="-127"/>
              </a:rPr>
              <a:t> 거래처 정보</a:t>
            </a:r>
            <a:endParaRPr kumimoji="0" lang="ko-KR" altLang="en-US" sz="1600" i="0" u="none" strike="noStrike" kern="0" cap="none" spc="-100" normalizeH="0" noProof="0" dirty="0">
              <a:ln>
                <a:noFill/>
              </a:ln>
              <a:solidFill>
                <a:srgbClr val="0066FF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</p:txBody>
      </p:sp>
      <p:sp>
        <p:nvSpPr>
          <p:cNvPr id="17" name="직사각형 16"/>
          <p:cNvSpPr/>
          <p:nvPr/>
        </p:nvSpPr>
        <p:spPr bwMode="auto">
          <a:xfrm>
            <a:off x="1222374" y="1482242"/>
            <a:ext cx="7674542" cy="1070458"/>
          </a:xfrm>
          <a:prstGeom prst="rect">
            <a:avLst/>
          </a:prstGeom>
          <a:noFill/>
          <a:ln w="28575" cap="flat" cmpd="sng" algn="ctr">
            <a:solidFill>
              <a:srgbClr val="152437"/>
            </a:solidFill>
            <a:prstDash val="sysDot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8" name="모서리가 둥근 직사각형 17"/>
          <p:cNvSpPr/>
          <p:nvPr/>
        </p:nvSpPr>
        <p:spPr bwMode="auto">
          <a:xfrm>
            <a:off x="897792" y="3243245"/>
            <a:ext cx="8259388" cy="204313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lIns="360000" anchor="t"/>
          <a:lstStyle/>
          <a:p>
            <a:pPr algn="l" fontAlgn="auto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kumimoji="0" lang="en-US" altLang="ko-KR" sz="1600" b="0" i="0" u="none" strike="noStrike" kern="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 </a:t>
            </a:r>
            <a:r>
              <a:rPr kumimoji="0" lang="ko-KR" altLang="en-US" sz="1600" b="1" kern="0" dirty="0" smtClean="0">
                <a:solidFill>
                  <a:schemeClr val="tx2"/>
                </a:solidFill>
                <a:latin typeface="맑은 고딕" pitchFamily="50" charset="-127"/>
                <a:ea typeface="맑은 고딕" pitchFamily="50" charset="-127"/>
              </a:rPr>
              <a:t>운송의뢰자 </a:t>
            </a:r>
            <a:r>
              <a:rPr kumimoji="0" lang="ko-KR" altLang="en-US" sz="1600" b="1" i="0" u="none" strike="noStrike" kern="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정보 </a:t>
            </a:r>
            <a:r>
              <a:rPr kumimoji="0" lang="en-US" altLang="ko-KR" sz="1600" b="0" i="0" u="none" strike="noStrike" kern="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: </a:t>
            </a:r>
            <a:r>
              <a:rPr kumimoji="0" lang="ko-KR" altLang="en-US" sz="1600" b="1" i="0" u="sng" strike="noStrike" kern="0" cap="none" spc="0" normalizeH="0" noProof="0" dirty="0" smtClean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사업자등록번호</a:t>
            </a:r>
            <a:r>
              <a:rPr kumimoji="0" lang="en-US" altLang="ko-KR" b="0" i="0" u="none" strike="noStrike" kern="0" cap="none" spc="-10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b="0" i="0" u="none" strike="noStrike" kern="0" cap="none" spc="-10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일반화주 </a:t>
            </a:r>
            <a:r>
              <a:rPr kumimoji="0" lang="ko-KR" altLang="en-US" kern="0" spc="-100" dirty="0" smtClean="0">
                <a:solidFill>
                  <a:schemeClr val="tx2"/>
                </a:solidFill>
                <a:latin typeface="맑은 고딕" pitchFamily="50" charset="-127"/>
                <a:ea typeface="맑은 고딕" pitchFamily="50" charset="-127"/>
              </a:rPr>
              <a:t>입력제외</a:t>
            </a:r>
            <a:r>
              <a:rPr kumimoji="0" lang="en-US" altLang="ko-KR" kern="0" spc="-100" dirty="0" smtClean="0">
                <a:solidFill>
                  <a:schemeClr val="tx2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kern="0" spc="-100" dirty="0" smtClean="0">
                <a:solidFill>
                  <a:schemeClr val="tx2"/>
                </a:solidFill>
                <a:latin typeface="맑은 고딕" pitchFamily="50" charset="-127"/>
                <a:ea typeface="맑은 고딕" pitchFamily="50" charset="-127"/>
              </a:rPr>
              <a:t>운수사업자가 </a:t>
            </a:r>
            <a:r>
              <a:rPr kumimoji="0" lang="ko-KR" altLang="en-US" kern="0" spc="-100" dirty="0" err="1" smtClean="0">
                <a:solidFill>
                  <a:schemeClr val="tx2"/>
                </a:solidFill>
                <a:latin typeface="맑은 고딕" pitchFamily="50" charset="-127"/>
                <a:ea typeface="맑은 고딕" pitchFamily="50" charset="-127"/>
              </a:rPr>
              <a:t>운송의뢰자일</a:t>
            </a:r>
            <a:r>
              <a:rPr kumimoji="0" lang="ko-KR" altLang="en-US" kern="0" spc="-100" dirty="0" smtClean="0">
                <a:solidFill>
                  <a:schemeClr val="tx2"/>
                </a:solidFill>
                <a:latin typeface="맑은 고딕" pitchFamily="50" charset="-127"/>
                <a:ea typeface="맑은 고딕" pitchFamily="50" charset="-127"/>
              </a:rPr>
              <a:t> 경우만 입력</a:t>
            </a:r>
            <a:r>
              <a:rPr kumimoji="0" lang="en-US" altLang="ko-KR" kern="0" spc="-100" dirty="0" smtClean="0">
                <a:solidFill>
                  <a:schemeClr val="tx2"/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endParaRPr kumimoji="0" lang="en-US" altLang="ko-KR" b="1" kern="0" spc="-100" dirty="0" smtClean="0">
              <a:solidFill>
                <a:schemeClr val="tx2"/>
              </a:solidFill>
              <a:latin typeface="맑은 고딕" pitchFamily="50" charset="-127"/>
              <a:ea typeface="맑은 고딕" pitchFamily="50" charset="-127"/>
            </a:endParaRPr>
          </a:p>
          <a:p>
            <a:pPr algn="l" fontAlgn="auto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kumimoji="0" lang="en-US" altLang="ko-KR" sz="1600" b="1" kern="0" dirty="0" smtClean="0">
                <a:solidFill>
                  <a:schemeClr val="tx2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1600" b="1" kern="0" dirty="0" smtClean="0">
                <a:solidFill>
                  <a:schemeClr val="tx2"/>
                </a:solidFill>
                <a:latin typeface="맑은 고딕" pitchFamily="50" charset="-127"/>
                <a:ea typeface="맑은 고딕" pitchFamily="50" charset="-127"/>
              </a:rPr>
              <a:t>계약정보</a:t>
            </a:r>
            <a:r>
              <a:rPr kumimoji="0" lang="ko-KR" altLang="en-US" sz="1600" kern="0" dirty="0" smtClean="0">
                <a:solidFill>
                  <a:schemeClr val="tx2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1600" kern="0" dirty="0" smtClean="0">
                <a:solidFill>
                  <a:schemeClr val="tx2"/>
                </a:solidFill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1600" b="1" u="sng" kern="0" spc="-100" dirty="0" smtClean="0">
                <a:solidFill>
                  <a:srgbClr val="0066FF"/>
                </a:solidFill>
                <a:latin typeface="맑은 고딕" pitchFamily="50" charset="-127"/>
                <a:ea typeface="맑은 고딕" pitchFamily="50" charset="-127"/>
              </a:rPr>
              <a:t>계약일자</a:t>
            </a:r>
            <a:r>
              <a:rPr kumimoji="0" lang="en-US" altLang="ko-KR" sz="1600" b="1" kern="0" spc="-100" dirty="0" smtClean="0">
                <a:solidFill>
                  <a:srgbClr val="0066FF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1600" b="1" u="sng" kern="0" spc="-100" dirty="0" smtClean="0">
                <a:solidFill>
                  <a:srgbClr val="0066FF"/>
                </a:solidFill>
                <a:latin typeface="맑은 고딕" pitchFamily="50" charset="-127"/>
                <a:ea typeface="맑은 고딕" pitchFamily="50" charset="-127"/>
              </a:rPr>
              <a:t>계약금액</a:t>
            </a:r>
            <a:endParaRPr kumimoji="0" lang="en-US" altLang="ko-KR" sz="1600" b="1" u="sng" kern="0" spc="-100" dirty="0" smtClean="0">
              <a:solidFill>
                <a:srgbClr val="0066FF"/>
              </a:solidFill>
              <a:latin typeface="맑은 고딕" pitchFamily="50" charset="-127"/>
              <a:ea typeface="맑은 고딕" pitchFamily="50" charset="-127"/>
            </a:endParaRPr>
          </a:p>
          <a:p>
            <a:pPr algn="l" fontAlgn="auto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kumimoji="0" lang="en-US" altLang="ko-KR" sz="1600" b="1" kern="0" spc="-100" dirty="0" smtClean="0">
                <a:solidFill>
                  <a:schemeClr val="tx2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1600" b="1" kern="0" spc="-100" dirty="0" smtClean="0">
                <a:solidFill>
                  <a:schemeClr val="tx2"/>
                </a:solidFill>
                <a:latin typeface="맑은 고딕" pitchFamily="50" charset="-127"/>
                <a:ea typeface="맑은 고딕" pitchFamily="50" charset="-127"/>
              </a:rPr>
              <a:t>배차정보</a:t>
            </a:r>
            <a:r>
              <a:rPr kumimoji="0" lang="ko-KR" altLang="en-US" sz="1600" kern="0" spc="-100" dirty="0" smtClean="0">
                <a:solidFill>
                  <a:schemeClr val="tx2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en-US" altLang="ko-KR" sz="1600" kern="0" spc="-100" dirty="0" smtClean="0">
                <a:solidFill>
                  <a:schemeClr val="tx2"/>
                </a:solidFill>
                <a:latin typeface="맑은 고딕" pitchFamily="50" charset="-127"/>
                <a:ea typeface="맑은 고딕" pitchFamily="50" charset="-127"/>
              </a:rPr>
              <a:t>: </a:t>
            </a:r>
            <a:r>
              <a:rPr kumimoji="0" lang="ko-KR" altLang="en-US" sz="1600" b="1" u="sng" kern="0" spc="-100" dirty="0" smtClean="0">
                <a:solidFill>
                  <a:srgbClr val="0066FF"/>
                </a:solidFill>
                <a:latin typeface="맑은 고딕" pitchFamily="50" charset="-127"/>
                <a:ea typeface="맑은 고딕" pitchFamily="50" charset="-127"/>
              </a:rPr>
              <a:t>차량등록번호</a:t>
            </a:r>
            <a:r>
              <a:rPr kumimoji="0" lang="en-US" altLang="ko-KR" sz="1600" b="1" kern="0" spc="-100" dirty="0" smtClean="0">
                <a:solidFill>
                  <a:srgbClr val="0066FF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1600" b="1" u="sng" kern="0" spc="-100" dirty="0" smtClean="0">
                <a:solidFill>
                  <a:srgbClr val="0066FF"/>
                </a:solidFill>
                <a:latin typeface="맑은 고딕" pitchFamily="50" charset="-127"/>
                <a:ea typeface="맑은 고딕" pitchFamily="50" charset="-127"/>
              </a:rPr>
              <a:t>운송완료일자</a:t>
            </a:r>
            <a:r>
              <a:rPr kumimoji="0" lang="en-US" altLang="ko-KR" sz="1600" b="1" kern="0" spc="-100" dirty="0" smtClean="0">
                <a:solidFill>
                  <a:srgbClr val="0066FF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1600" b="1" u="sng" kern="0" spc="-100" dirty="0" smtClean="0">
                <a:solidFill>
                  <a:srgbClr val="0066FF"/>
                </a:solidFill>
                <a:latin typeface="맑은 고딕" pitchFamily="50" charset="-127"/>
                <a:ea typeface="맑은 고딕" pitchFamily="50" charset="-127"/>
              </a:rPr>
              <a:t>운송료</a:t>
            </a:r>
            <a:endParaRPr kumimoji="0" lang="en-US" altLang="ko-KR" sz="1600" b="1" u="sng" kern="0" spc="-100" dirty="0" smtClean="0">
              <a:solidFill>
                <a:srgbClr val="0066FF"/>
              </a:solidFill>
              <a:latin typeface="맑은 고딕" pitchFamily="50" charset="-127"/>
              <a:ea typeface="맑은 고딕" pitchFamily="50" charset="-127"/>
            </a:endParaRPr>
          </a:p>
          <a:p>
            <a:pPr algn="l" fontAlgn="auto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kumimoji="0" lang="en-US" altLang="ko-KR" sz="1600" i="0" u="none" strike="noStrike" kern="0" cap="none" spc="-10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 </a:t>
            </a:r>
            <a:r>
              <a:rPr kumimoji="0" lang="ko-KR" altLang="en-US" sz="1600" b="1" i="0" u="none" strike="noStrike" kern="0" cap="none" spc="-100" normalizeH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위수탁계약정보</a:t>
            </a:r>
            <a:r>
              <a:rPr kumimoji="0" lang="en-US" altLang="ko-KR" sz="1600" i="0" u="none" strike="noStrike" kern="0" cap="none" spc="-10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(</a:t>
            </a:r>
            <a:r>
              <a:rPr kumimoji="0" lang="ko-KR" altLang="en-US" sz="1600" i="0" u="none" strike="noStrike" kern="0" cap="none" spc="-100" normalizeH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재위탁시</a:t>
            </a:r>
            <a:r>
              <a:rPr kumimoji="0" lang="en-US" altLang="ko-KR" sz="1600" kern="0" spc="-100" dirty="0" smtClean="0">
                <a:solidFill>
                  <a:schemeClr val="tx2"/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r>
              <a:rPr kumimoji="0" lang="ko-KR" altLang="en-US" sz="1600" i="0" u="none" strike="noStrike" kern="0" cap="none" spc="-10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 </a:t>
            </a:r>
            <a:r>
              <a:rPr kumimoji="0" lang="en-US" altLang="ko-KR" sz="1600" i="0" u="none" strike="noStrike" kern="0" cap="none" spc="-10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: </a:t>
            </a:r>
            <a:r>
              <a:rPr kumimoji="0" lang="ko-KR" altLang="en-US" sz="1600" b="1" u="sng" kern="0" spc="-100" noProof="0" dirty="0" smtClean="0">
                <a:solidFill>
                  <a:srgbClr val="0066FF"/>
                </a:solidFill>
                <a:latin typeface="맑은 고딕" pitchFamily="50" charset="-127"/>
                <a:ea typeface="맑은 고딕" pitchFamily="50" charset="-127"/>
              </a:rPr>
              <a:t>수</a:t>
            </a:r>
            <a:r>
              <a:rPr kumimoji="0" lang="ko-KR" altLang="en-US" sz="1600" b="1" u="sng" kern="0" spc="-100" dirty="0" smtClean="0">
                <a:solidFill>
                  <a:srgbClr val="0066FF"/>
                </a:solidFill>
                <a:latin typeface="맑은 고딕" pitchFamily="50" charset="-127"/>
                <a:ea typeface="맑은 고딕" pitchFamily="50" charset="-127"/>
              </a:rPr>
              <a:t>탁 받은</a:t>
            </a:r>
            <a:r>
              <a:rPr kumimoji="0" lang="ko-KR" altLang="en-US" sz="1600" u="sng" kern="0" spc="-100" dirty="0" smtClean="0">
                <a:solidFill>
                  <a:srgbClr val="0066FF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1600" b="1" i="0" u="sng" strike="noStrike" kern="0" cap="none" spc="-100" normalizeH="0" noProof="0" dirty="0" smtClean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업체의 사업자등록번호</a:t>
            </a:r>
            <a:r>
              <a:rPr kumimoji="0" lang="en-US" altLang="ko-KR" sz="1600" b="1" i="0" u="none" strike="noStrike" kern="0" cap="none" spc="-100" normalizeH="0" noProof="0" dirty="0" smtClean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, </a:t>
            </a:r>
            <a:r>
              <a:rPr kumimoji="0" lang="ko-KR" altLang="en-US" sz="1600" b="1" u="sng" kern="0" spc="-100" dirty="0" smtClean="0">
                <a:solidFill>
                  <a:srgbClr val="0066FF"/>
                </a:solidFill>
                <a:latin typeface="맑은 고딕" pitchFamily="50" charset="-127"/>
                <a:ea typeface="맑은 고딕" pitchFamily="50" charset="-127"/>
              </a:rPr>
              <a:t>계</a:t>
            </a:r>
            <a:r>
              <a:rPr kumimoji="0" lang="ko-KR" altLang="en-US" sz="1600" b="1" i="0" u="sng" strike="noStrike" kern="0" cap="none" spc="-100" normalizeH="0" noProof="0" dirty="0" err="1" smtClean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약일자</a:t>
            </a:r>
            <a:r>
              <a:rPr kumimoji="0" lang="en-US" altLang="ko-KR" sz="1600" b="1" i="0" u="none" strike="noStrike" kern="0" cap="none" spc="-100" normalizeH="0" noProof="0" dirty="0" smtClean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, </a:t>
            </a:r>
            <a:r>
              <a:rPr kumimoji="0" lang="ko-KR" altLang="en-US" sz="1600" b="1" i="0" u="sng" strike="noStrike" kern="0" cap="none" spc="-100" normalizeH="0" noProof="0" dirty="0" smtClean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계약금액</a:t>
            </a:r>
            <a:r>
              <a:rPr kumimoji="0" lang="en-US" altLang="ko-KR" sz="1600" b="1" i="0" u="none" strike="noStrike" kern="0" cap="none" spc="-100" normalizeH="0" noProof="0" dirty="0" smtClean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, </a:t>
            </a:r>
          </a:p>
          <a:p>
            <a:pPr algn="l" fontAlgn="auto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600" b="1" kern="0" spc="-100" dirty="0" smtClean="0">
                <a:solidFill>
                  <a:srgbClr val="0066FF"/>
                </a:solidFill>
                <a:latin typeface="맑은 고딕" pitchFamily="50" charset="-127"/>
                <a:ea typeface="맑은 고딕" pitchFamily="50" charset="-127"/>
              </a:rPr>
              <a:t>                                          </a:t>
            </a:r>
            <a:r>
              <a:rPr kumimoji="0" lang="ko-KR" altLang="en-US" sz="1600" b="1" i="0" u="sng" strike="noStrike" kern="0" cap="none" spc="-100" normalizeH="0" noProof="0" dirty="0" smtClean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화물정보망 이용여부</a:t>
            </a:r>
            <a:r>
              <a:rPr kumimoji="0" lang="en-US" altLang="ko-KR" sz="1400" i="0" u="sng" strike="noStrike" kern="0" cap="none" spc="-10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(</a:t>
            </a:r>
            <a:r>
              <a:rPr kumimoji="0" lang="ko-KR" altLang="en-US" sz="1400" i="0" u="sng" strike="noStrike" kern="0" cap="none" spc="-100" normalizeH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가맹망</a:t>
            </a:r>
            <a:r>
              <a:rPr kumimoji="0" lang="en-US" altLang="ko-KR" sz="1400" i="0" u="sng" strike="noStrike" kern="0" cap="none" spc="-10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, </a:t>
            </a:r>
            <a:r>
              <a:rPr kumimoji="0" lang="ko-KR" altLang="en-US" sz="1400" i="0" u="sng" strike="noStrike" kern="0" cap="none" spc="-10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우수화물인증정보망 </a:t>
            </a:r>
            <a:r>
              <a:rPr kumimoji="0" lang="ko-KR" altLang="en-US" sz="1400" i="0" u="sng" strike="noStrike" kern="0" cap="none" spc="-100" normalizeH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이용시</a:t>
            </a:r>
            <a:r>
              <a:rPr kumimoji="0" lang="ko-KR" altLang="en-US" sz="1400" i="0" u="sng" strike="noStrike" kern="0" cap="none" spc="-10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 </a:t>
            </a:r>
            <a:r>
              <a:rPr kumimoji="0" lang="en-US" altLang="ko-KR" sz="1400" i="0" u="sng" strike="noStrike" kern="0" cap="none" spc="-10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Y)</a:t>
            </a:r>
            <a:endParaRPr kumimoji="0" lang="ko-KR" altLang="en-US" sz="1400" i="0" u="sng" strike="noStrike" kern="0" cap="none" spc="-100" normalizeH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</p:txBody>
      </p:sp>
      <p:sp>
        <p:nvSpPr>
          <p:cNvPr id="19" name="직사각형 18"/>
          <p:cNvSpPr/>
          <p:nvPr/>
        </p:nvSpPr>
        <p:spPr bwMode="auto">
          <a:xfrm>
            <a:off x="1231334" y="3399584"/>
            <a:ext cx="7674542" cy="1829641"/>
          </a:xfrm>
          <a:prstGeom prst="rect">
            <a:avLst/>
          </a:prstGeom>
          <a:noFill/>
          <a:ln w="28575" cap="flat" cmpd="sng" algn="ctr">
            <a:solidFill>
              <a:srgbClr val="152437"/>
            </a:solidFill>
            <a:prstDash val="sysDot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pSp>
        <p:nvGrpSpPr>
          <p:cNvPr id="25" name="그룹 24"/>
          <p:cNvGrpSpPr/>
          <p:nvPr/>
        </p:nvGrpSpPr>
        <p:grpSpPr>
          <a:xfrm>
            <a:off x="464295" y="5315038"/>
            <a:ext cx="8428393" cy="499872"/>
            <a:chOff x="464295" y="5095963"/>
            <a:chExt cx="8428393" cy="499872"/>
          </a:xfrm>
        </p:grpSpPr>
        <p:sp>
          <p:nvSpPr>
            <p:cNvPr id="7" name="직사각형 6"/>
            <p:cNvSpPr/>
            <p:nvPr/>
          </p:nvSpPr>
          <p:spPr bwMode="auto">
            <a:xfrm>
              <a:off x="852300" y="5148509"/>
              <a:ext cx="8040388" cy="385516"/>
            </a:xfrm>
            <a:prstGeom prst="rect">
              <a:avLst/>
            </a:prstGeom>
            <a:solidFill>
              <a:schemeClr val="tx1">
                <a:lumMod val="20000"/>
                <a:lumOff val="80000"/>
              </a:schemeClr>
            </a:solidFill>
            <a:ln w="28575" cap="flat" cmpd="sng" algn="ctr">
              <a:solidFill>
                <a:srgbClr val="3636B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ko-KR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1" name="오른쪽 화살표 10"/>
            <p:cNvSpPr/>
            <p:nvPr/>
          </p:nvSpPr>
          <p:spPr bwMode="auto">
            <a:xfrm>
              <a:off x="464295" y="5095963"/>
              <a:ext cx="292608" cy="499872"/>
            </a:xfrm>
            <a:prstGeom prst="rightArrow">
              <a:avLst/>
            </a:prstGeom>
            <a:gradFill rotWithShape="0">
              <a:gsLst>
                <a:gs pos="0">
                  <a:srgbClr val="3399FF"/>
                </a:gs>
                <a:gs pos="100000">
                  <a:srgbClr val="00009A"/>
                </a:gs>
              </a:gsLst>
              <a:lin ang="2700000" scaled="1"/>
            </a:gradFill>
            <a:ln w="28575" cap="flat" cmpd="sng" algn="ctr">
              <a:solidFill>
                <a:srgbClr val="3636B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ko-KR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223430" y="5139120"/>
              <a:ext cx="7613103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l">
                <a:lnSpc>
                  <a:spcPct val="150000"/>
                </a:lnSpc>
                <a:buFont typeface="Wingdings" pitchFamily="2" charset="2"/>
                <a:buChar char="Ø"/>
              </a:pPr>
              <a:r>
                <a:rPr lang="en-US" altLang="ko-KR" sz="1400" b="1" dirty="0" smtClean="0">
                  <a:solidFill>
                    <a:srgbClr val="152437"/>
                  </a:solidFill>
                  <a:latin typeface="맑은 고딕" pitchFamily="50" charset="-127"/>
                  <a:ea typeface="맑은 고딕" pitchFamily="50" charset="-127"/>
                </a:rPr>
                <a:t> 41</a:t>
              </a:r>
              <a:r>
                <a:rPr lang="ko-KR" altLang="en-US" sz="1400" b="1" dirty="0" smtClean="0">
                  <a:solidFill>
                    <a:srgbClr val="152437"/>
                  </a:solidFill>
                  <a:latin typeface="맑은 고딕" pitchFamily="50" charset="-127"/>
                  <a:ea typeface="맑은 고딕" pitchFamily="50" charset="-127"/>
                </a:rPr>
                <a:t>개 신고항목을 최대 </a:t>
              </a:r>
              <a:r>
                <a:rPr lang="en-US" altLang="ko-KR" sz="1400" b="1" dirty="0" smtClean="0">
                  <a:solidFill>
                    <a:srgbClr val="FF0000"/>
                  </a:solidFill>
                  <a:latin typeface="맑은 고딕" pitchFamily="50" charset="-127"/>
                  <a:ea typeface="맑은 고딕" pitchFamily="50" charset="-127"/>
                </a:rPr>
                <a:t>10</a:t>
              </a:r>
              <a:r>
                <a:rPr lang="ko-KR" altLang="en-US" sz="1400" b="1" dirty="0" smtClean="0">
                  <a:solidFill>
                    <a:srgbClr val="FF0000"/>
                  </a:solidFill>
                  <a:latin typeface="맑은 고딕" pitchFamily="50" charset="-127"/>
                  <a:ea typeface="맑은 고딕" pitchFamily="50" charset="-127"/>
                </a:rPr>
                <a:t>개 항목</a:t>
              </a:r>
              <a:r>
                <a:rPr lang="ko-KR" altLang="en-US" sz="1400" b="1" dirty="0" smtClean="0">
                  <a:solidFill>
                    <a:srgbClr val="152437"/>
                  </a:solidFill>
                  <a:latin typeface="맑은 고딕" pitchFamily="50" charset="-127"/>
                  <a:ea typeface="맑은 고딕" pitchFamily="50" charset="-127"/>
                </a:rPr>
                <a:t>으로 간소화</a:t>
              </a:r>
            </a:p>
          </p:txBody>
        </p:sp>
      </p:grpSp>
      <p:grpSp>
        <p:nvGrpSpPr>
          <p:cNvPr id="24" name="그룹 23"/>
          <p:cNvGrpSpPr/>
          <p:nvPr/>
        </p:nvGrpSpPr>
        <p:grpSpPr>
          <a:xfrm>
            <a:off x="464295" y="2658749"/>
            <a:ext cx="8428393" cy="499872"/>
            <a:chOff x="464295" y="2515874"/>
            <a:chExt cx="8428393" cy="499872"/>
          </a:xfrm>
        </p:grpSpPr>
        <p:sp>
          <p:nvSpPr>
            <p:cNvPr id="21" name="직사각형 20"/>
            <p:cNvSpPr/>
            <p:nvPr/>
          </p:nvSpPr>
          <p:spPr bwMode="auto">
            <a:xfrm>
              <a:off x="852300" y="2576564"/>
              <a:ext cx="8040388" cy="394516"/>
            </a:xfrm>
            <a:prstGeom prst="rect">
              <a:avLst/>
            </a:prstGeom>
            <a:solidFill>
              <a:schemeClr val="tx1">
                <a:lumMod val="20000"/>
                <a:lumOff val="80000"/>
              </a:schemeClr>
            </a:solidFill>
            <a:ln w="28575" cap="flat" cmpd="sng" algn="ctr">
              <a:solidFill>
                <a:srgbClr val="3636B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ko-KR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1223430" y="2571316"/>
              <a:ext cx="7613103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50000"/>
                </a:lnSpc>
                <a:buFont typeface="Wingdings" pitchFamily="2" charset="2"/>
                <a:buChar char="Ø"/>
              </a:pPr>
              <a:r>
                <a:rPr lang="en-US" altLang="ko-KR" sz="1400" b="1" dirty="0" smtClean="0">
                  <a:solidFill>
                    <a:srgbClr val="152437"/>
                  </a:solidFill>
                  <a:latin typeface="맑은 고딕" pitchFamily="50" charset="-127"/>
                  <a:ea typeface="맑은 고딕" pitchFamily="50" charset="-127"/>
                </a:rPr>
                <a:t> FPIS </a:t>
              </a:r>
              <a:r>
                <a:rPr lang="ko-KR" altLang="en-US" sz="1400" b="1" dirty="0" err="1" smtClean="0">
                  <a:solidFill>
                    <a:srgbClr val="152437"/>
                  </a:solidFill>
                  <a:latin typeface="맑은 고딕" pitchFamily="50" charset="-127"/>
                  <a:ea typeface="맑은 고딕" pitchFamily="50" charset="-127"/>
                </a:rPr>
                <a:t>회원가입시</a:t>
              </a:r>
              <a:r>
                <a:rPr lang="ko-KR" altLang="en-US" sz="1400" b="1" dirty="0" smtClean="0">
                  <a:solidFill>
                    <a:srgbClr val="152437"/>
                  </a:solidFill>
                  <a:latin typeface="맑은 고딕" pitchFamily="50" charset="-127"/>
                  <a:ea typeface="맑은 고딕" pitchFamily="50" charset="-127"/>
                </a:rPr>
                <a:t> 입력</a:t>
              </a:r>
              <a:r>
                <a:rPr lang="en-US" altLang="ko-KR" sz="1400" b="1" dirty="0" smtClean="0">
                  <a:solidFill>
                    <a:srgbClr val="152437"/>
                  </a:solidFill>
                  <a:latin typeface="맑은 고딕" pitchFamily="50" charset="-127"/>
                  <a:ea typeface="맑은 고딕" pitchFamily="50" charset="-127"/>
                </a:rPr>
                <a:t>(</a:t>
              </a:r>
              <a:r>
                <a:rPr lang="en-US" altLang="ko-KR" sz="1400" b="1" dirty="0" smtClean="0">
                  <a:solidFill>
                    <a:srgbClr val="FF0000"/>
                  </a:solidFill>
                  <a:latin typeface="맑은 고딕" pitchFamily="50" charset="-127"/>
                  <a:ea typeface="맑은 고딕" pitchFamily="50" charset="-127"/>
                </a:rPr>
                <a:t>4</a:t>
              </a:r>
              <a:r>
                <a:rPr lang="ko-KR" altLang="en-US" sz="1400" b="1" dirty="0" smtClean="0">
                  <a:solidFill>
                    <a:srgbClr val="FF0000"/>
                  </a:solidFill>
                  <a:latin typeface="맑은 고딕" pitchFamily="50" charset="-127"/>
                  <a:ea typeface="맑은 고딕" pitchFamily="50" charset="-127"/>
                </a:rPr>
                <a:t>개 항목</a:t>
              </a:r>
              <a:r>
                <a:rPr lang="en-US" altLang="ko-KR" sz="1400" b="1" dirty="0" smtClean="0">
                  <a:solidFill>
                    <a:srgbClr val="152437"/>
                  </a:solidFill>
                  <a:latin typeface="맑은 고딕" pitchFamily="50" charset="-127"/>
                  <a:ea typeface="맑은 고딕" pitchFamily="50" charset="-127"/>
                </a:rPr>
                <a:t>) </a:t>
              </a:r>
              <a:endParaRPr lang="ko-KR" altLang="en-US" sz="1400" b="1" dirty="0">
                <a:solidFill>
                  <a:srgbClr val="152437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23" name="오른쪽 화살표 22"/>
            <p:cNvSpPr/>
            <p:nvPr/>
          </p:nvSpPr>
          <p:spPr bwMode="auto">
            <a:xfrm>
              <a:off x="464295" y="2515874"/>
              <a:ext cx="292608" cy="499872"/>
            </a:xfrm>
            <a:prstGeom prst="rightArrow">
              <a:avLst/>
            </a:prstGeom>
            <a:gradFill rotWithShape="0">
              <a:gsLst>
                <a:gs pos="0">
                  <a:srgbClr val="3399FF"/>
                </a:gs>
                <a:gs pos="100000">
                  <a:srgbClr val="00009A"/>
                </a:gs>
              </a:gsLst>
              <a:lin ang="2700000" scaled="1"/>
            </a:gradFill>
            <a:ln w="28575" cap="flat" cmpd="sng" algn="ctr">
              <a:solidFill>
                <a:srgbClr val="3636B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ko-KR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386877" y="5986845"/>
            <a:ext cx="813150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lnSpc>
                <a:spcPct val="150000"/>
              </a:lnSpc>
            </a:pPr>
            <a:r>
              <a:rPr lang="en-US" altLang="ko-KR" sz="1400" b="1" dirty="0" smtClean="0">
                <a:solidFill>
                  <a:srgbClr val="152437"/>
                </a:solidFill>
                <a:latin typeface="맑은 고딕" pitchFamily="50" charset="-127"/>
                <a:ea typeface="맑은 고딕" pitchFamily="50" charset="-127"/>
              </a:rPr>
              <a:t>※ </a:t>
            </a:r>
            <a:r>
              <a:rPr lang="ko-KR" altLang="en-US" sz="1400" b="1" dirty="0" smtClean="0">
                <a:solidFill>
                  <a:srgbClr val="152437"/>
                </a:solidFill>
                <a:latin typeface="맑은 고딕" pitchFamily="50" charset="-127"/>
                <a:ea typeface="맑은 고딕" pitchFamily="50" charset="-127"/>
              </a:rPr>
              <a:t> 화물차 이외 수단</a:t>
            </a:r>
            <a:r>
              <a:rPr lang="en-US" altLang="ko-KR" sz="1200" b="1" dirty="0" smtClean="0">
                <a:solidFill>
                  <a:srgbClr val="152437"/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200" b="1" dirty="0" smtClean="0">
                <a:solidFill>
                  <a:srgbClr val="152437"/>
                </a:solidFill>
                <a:latin typeface="맑은 고딕" pitchFamily="50" charset="-127"/>
                <a:ea typeface="맑은 고딕" pitchFamily="50" charset="-127"/>
              </a:rPr>
              <a:t>철도</a:t>
            </a:r>
            <a:r>
              <a:rPr lang="en-US" altLang="ko-KR" sz="1200" b="1" dirty="0" smtClean="0">
                <a:solidFill>
                  <a:srgbClr val="152437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200" b="1" dirty="0" smtClean="0">
                <a:solidFill>
                  <a:srgbClr val="152437"/>
                </a:solidFill>
                <a:latin typeface="맑은 고딕" pitchFamily="50" charset="-127"/>
                <a:ea typeface="맑은 고딕" pitchFamily="50" charset="-127"/>
              </a:rPr>
              <a:t>선박</a:t>
            </a:r>
            <a:r>
              <a:rPr lang="en-US" altLang="ko-KR" sz="1200" b="1" dirty="0" smtClean="0">
                <a:solidFill>
                  <a:srgbClr val="152437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200" b="1" dirty="0" smtClean="0">
                <a:solidFill>
                  <a:srgbClr val="152437"/>
                </a:solidFill>
                <a:latin typeface="맑은 고딕" pitchFamily="50" charset="-127"/>
                <a:ea typeface="맑은 고딕" pitchFamily="50" charset="-127"/>
              </a:rPr>
              <a:t>항공 등</a:t>
            </a:r>
            <a:r>
              <a:rPr lang="en-US" altLang="ko-KR" sz="1200" b="1" dirty="0" smtClean="0">
                <a:solidFill>
                  <a:srgbClr val="152437"/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r>
              <a:rPr lang="ko-KR" altLang="en-US" sz="1400" b="1" dirty="0" smtClean="0">
                <a:solidFill>
                  <a:srgbClr val="152437"/>
                </a:solidFill>
                <a:latin typeface="맑은 고딕" pitchFamily="50" charset="-127"/>
                <a:ea typeface="맑은 고딕" pitchFamily="50" charset="-127"/>
              </a:rPr>
              <a:t>으로 위탁 받은 경우 새로운 운송단계로 간주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파포_비지니스[1]">
  <a:themeElements>
    <a:clrScheme name="파포_비지니스[1] 1">
      <a:dk1>
        <a:srgbClr val="1D528D"/>
      </a:dk1>
      <a:lt1>
        <a:srgbClr val="FFFFFF"/>
      </a:lt1>
      <a:dk2>
        <a:srgbClr val="000000"/>
      </a:dk2>
      <a:lt2>
        <a:srgbClr val="CACACA"/>
      </a:lt2>
      <a:accent1>
        <a:srgbClr val="0099CC"/>
      </a:accent1>
      <a:accent2>
        <a:srgbClr val="BFA907"/>
      </a:accent2>
      <a:accent3>
        <a:srgbClr val="FFFFFF"/>
      </a:accent3>
      <a:accent4>
        <a:srgbClr val="174578"/>
      </a:accent4>
      <a:accent5>
        <a:srgbClr val="AACAE2"/>
      </a:accent5>
      <a:accent6>
        <a:srgbClr val="AD9906"/>
      </a:accent6>
      <a:hlink>
        <a:srgbClr val="6E81E0"/>
      </a:hlink>
      <a:folHlink>
        <a:srgbClr val="009999"/>
      </a:folHlink>
    </a:clrScheme>
    <a:fontScheme name="파포_비지니스[1]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3399FF"/>
            </a:gs>
            <a:gs pos="100000">
              <a:srgbClr val="00009A"/>
            </a:gs>
          </a:gsLst>
          <a:lin ang="2700000" scaled="1"/>
        </a:gradFill>
        <a:ln w="28575" cap="flat" cmpd="sng" algn="ctr">
          <a:solidFill>
            <a:srgbClr val="3636B6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3399FF"/>
            </a:gs>
            <a:gs pos="100000">
              <a:srgbClr val="00009A"/>
            </a:gs>
          </a:gsLst>
          <a:lin ang="2700000" scaled="1"/>
        </a:gradFill>
        <a:ln w="28575" cap="flat" cmpd="sng" algn="ctr">
          <a:solidFill>
            <a:srgbClr val="3636B6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파포_비지니스[1] 1">
        <a:dk1>
          <a:srgbClr val="1D528D"/>
        </a:dk1>
        <a:lt1>
          <a:srgbClr val="FFFFFF"/>
        </a:lt1>
        <a:dk2>
          <a:srgbClr val="000000"/>
        </a:dk2>
        <a:lt2>
          <a:srgbClr val="CACACA"/>
        </a:lt2>
        <a:accent1>
          <a:srgbClr val="0099CC"/>
        </a:accent1>
        <a:accent2>
          <a:srgbClr val="BFA907"/>
        </a:accent2>
        <a:accent3>
          <a:srgbClr val="FFFFFF"/>
        </a:accent3>
        <a:accent4>
          <a:srgbClr val="174578"/>
        </a:accent4>
        <a:accent5>
          <a:srgbClr val="AACAE2"/>
        </a:accent5>
        <a:accent6>
          <a:srgbClr val="AD9906"/>
        </a:accent6>
        <a:hlink>
          <a:srgbClr val="6E81E0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파포_비지니스[1] 2">
        <a:dk1>
          <a:srgbClr val="4E40A4"/>
        </a:dk1>
        <a:lt1>
          <a:srgbClr val="FFFFFF"/>
        </a:lt1>
        <a:dk2>
          <a:srgbClr val="000000"/>
        </a:dk2>
        <a:lt2>
          <a:srgbClr val="CACACA"/>
        </a:lt2>
        <a:accent1>
          <a:srgbClr val="8B65E9"/>
        </a:accent1>
        <a:accent2>
          <a:srgbClr val="008080"/>
        </a:accent2>
        <a:accent3>
          <a:srgbClr val="FFFFFF"/>
        </a:accent3>
        <a:accent4>
          <a:srgbClr val="41358B"/>
        </a:accent4>
        <a:accent5>
          <a:srgbClr val="C4B8F2"/>
        </a:accent5>
        <a:accent6>
          <a:srgbClr val="007373"/>
        </a:accent6>
        <a:hlink>
          <a:srgbClr val="0066CC"/>
        </a:hlink>
        <a:folHlink>
          <a:srgbClr val="8AB15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파포_비지니스[1] 3">
        <a:dk1>
          <a:srgbClr val="666699"/>
        </a:dk1>
        <a:lt1>
          <a:srgbClr val="FFFFFF"/>
        </a:lt1>
        <a:dk2>
          <a:srgbClr val="000000"/>
        </a:dk2>
        <a:lt2>
          <a:srgbClr val="CACACA"/>
        </a:lt2>
        <a:accent1>
          <a:srgbClr val="72B88E"/>
        </a:accent1>
        <a:accent2>
          <a:srgbClr val="C78DD7"/>
        </a:accent2>
        <a:accent3>
          <a:srgbClr val="FFFFFF"/>
        </a:accent3>
        <a:accent4>
          <a:srgbClr val="565682"/>
        </a:accent4>
        <a:accent5>
          <a:srgbClr val="BCD8C6"/>
        </a:accent5>
        <a:accent6>
          <a:srgbClr val="B47FC3"/>
        </a:accent6>
        <a:hlink>
          <a:srgbClr val="3197BB"/>
        </a:hlink>
        <a:folHlink>
          <a:srgbClr val="878FA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24363</TotalTime>
  <Words>1051</Words>
  <Application>Microsoft Office PowerPoint</Application>
  <PresentationFormat>화면 슬라이드 쇼(4:3)</PresentationFormat>
  <Paragraphs>267</Paragraphs>
  <Slides>14</Slides>
  <Notes>3</Notes>
  <HiddenSlides>0</HiddenSlides>
  <MMClips>0</MMClips>
  <ScaleCrop>false</ScaleCrop>
  <HeadingPairs>
    <vt:vector size="8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2</vt:i4>
      </vt:variant>
      <vt:variant>
        <vt:lpstr>포함된 OLE 서버</vt:lpstr>
      </vt:variant>
      <vt:variant>
        <vt:i4>1</vt:i4>
      </vt:variant>
      <vt:variant>
        <vt:lpstr>슬라이드 제목</vt:lpstr>
      </vt:variant>
      <vt:variant>
        <vt:i4>14</vt:i4>
      </vt:variant>
    </vt:vector>
  </HeadingPairs>
  <TitlesOfParts>
    <vt:vector size="23" baseType="lpstr">
      <vt:lpstr>굴림</vt:lpstr>
      <vt:lpstr>Arial</vt:lpstr>
      <vt:lpstr>HY헤드라인M</vt:lpstr>
      <vt:lpstr>맑은 고딕</vt:lpstr>
      <vt:lpstr>HY견고딕</vt:lpstr>
      <vt:lpstr>Wingdings</vt:lpstr>
      <vt:lpstr>파포_비지니스[1]</vt:lpstr>
      <vt:lpstr>Office 테마</vt:lpstr>
      <vt:lpstr>Image</vt:lpstr>
      <vt:lpstr>PowerPoint 프레젠테이션</vt:lpstr>
      <vt:lpstr>PowerPoint 프레젠테이션</vt:lpstr>
      <vt:lpstr>I. 화물운송실적신고제의 개요</vt:lpstr>
      <vt:lpstr>PowerPoint 프레젠테이션</vt:lpstr>
      <vt:lpstr>PowerPoint 프레젠테이션</vt:lpstr>
      <vt:lpstr>PowerPoint 프레젠테이션</vt:lpstr>
      <vt:lpstr>PowerPoint 프레젠테이션</vt:lpstr>
      <vt:lpstr>II. 실적신고 방법 </vt:lpstr>
      <vt:lpstr>III. 실적신고 내용 </vt:lpstr>
      <vt:lpstr>IV. 실적신고 관련 지원 및 기타사항</vt:lpstr>
      <vt:lpstr>PowerPoint 프레젠테이션</vt:lpstr>
      <vt:lpstr>기타 관련 화물운송시장 선진화 제도</vt:lpstr>
      <vt:lpstr>PowerPoint 프레젠테이션</vt:lpstr>
      <vt:lpstr>PowerPoint 프레젠테이션</vt:lpstr>
    </vt:vector>
  </TitlesOfParts>
  <Company>XP SP3 FINAL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snoopy</dc:creator>
  <cp:lastModifiedBy>1</cp:lastModifiedBy>
  <cp:revision>1661</cp:revision>
  <cp:lastPrinted>2015-02-03T13:37:57Z</cp:lastPrinted>
  <dcterms:created xsi:type="dcterms:W3CDTF">2011-03-24T00:40:20Z</dcterms:created>
  <dcterms:modified xsi:type="dcterms:W3CDTF">2015-06-03T00:58:30Z</dcterms:modified>
</cp:coreProperties>
</file>