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  <p:sldMasterId id="2147483684" r:id="rId2"/>
    <p:sldMasterId id="2147483704" r:id="rId3"/>
    <p:sldMasterId id="2147483672" r:id="rId4"/>
    <p:sldMasterId id="2147483660" r:id="rId5"/>
  </p:sldMasterIdLst>
  <p:notesMasterIdLst>
    <p:notesMasterId r:id="rId51"/>
  </p:notesMasterIdLst>
  <p:handoutMasterIdLst>
    <p:handoutMasterId r:id="rId52"/>
  </p:handoutMasterIdLst>
  <p:sldIdLst>
    <p:sldId id="257" r:id="rId6"/>
    <p:sldId id="258" r:id="rId7"/>
    <p:sldId id="260" r:id="rId8"/>
    <p:sldId id="274" r:id="rId9"/>
    <p:sldId id="292" r:id="rId10"/>
    <p:sldId id="342" r:id="rId11"/>
    <p:sldId id="341" r:id="rId12"/>
    <p:sldId id="325" r:id="rId13"/>
    <p:sldId id="327" r:id="rId14"/>
    <p:sldId id="328" r:id="rId15"/>
    <p:sldId id="344" r:id="rId16"/>
    <p:sldId id="331" r:id="rId17"/>
    <p:sldId id="332" r:id="rId18"/>
    <p:sldId id="345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261" r:id="rId28"/>
    <p:sldId id="346" r:id="rId29"/>
    <p:sldId id="277" r:id="rId30"/>
    <p:sldId id="278" r:id="rId31"/>
    <p:sldId id="304" r:id="rId32"/>
    <p:sldId id="353" r:id="rId33"/>
    <p:sldId id="354" r:id="rId34"/>
    <p:sldId id="306" r:id="rId35"/>
    <p:sldId id="355" r:id="rId36"/>
    <p:sldId id="308" r:id="rId37"/>
    <p:sldId id="279" r:id="rId38"/>
    <p:sldId id="310" r:id="rId39"/>
    <p:sldId id="311" r:id="rId40"/>
    <p:sldId id="317" r:id="rId41"/>
    <p:sldId id="318" r:id="rId42"/>
    <p:sldId id="356" r:id="rId43"/>
    <p:sldId id="314" r:id="rId44"/>
    <p:sldId id="259" r:id="rId45"/>
    <p:sldId id="267" r:id="rId46"/>
    <p:sldId id="265" r:id="rId47"/>
    <p:sldId id="293" r:id="rId48"/>
    <p:sldId id="315" r:id="rId49"/>
    <p:sldId id="316" r:id="rId50"/>
  </p:sldIdLst>
  <p:sldSz cx="9144000" cy="6858000" type="screen4x3"/>
  <p:notesSz cx="6807200" cy="9939338"/>
  <p:embeddedFontLst>
    <p:embeddedFont>
      <p:font typeface="나눔고딕 ExtraBold" pitchFamily="50" charset="-127"/>
      <p:bold r:id="rId53"/>
    </p:embeddedFont>
    <p:embeddedFont>
      <p:font typeface="나눔고딕" pitchFamily="50" charset="-127"/>
      <p:regular r:id="rId54"/>
      <p:bold r:id="rId55"/>
    </p:embeddedFont>
    <p:embeddedFont>
      <p:font typeface="HY견고딕" pitchFamily="18" charset="-127"/>
      <p:regular r:id="rId56"/>
    </p:embeddedFont>
    <p:embeddedFont>
      <p:font typeface="맑은 고딕" pitchFamily="50" charset="-127"/>
      <p:regular r:id="rId57"/>
      <p:bold r:id="rId5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FF7C80"/>
    <a:srgbClr val="CEDF29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99163" autoAdjust="0"/>
  </p:normalViewPr>
  <p:slideViewPr>
    <p:cSldViewPr>
      <p:cViewPr varScale="1">
        <p:scale>
          <a:sx n="109" d="100"/>
          <a:sy n="109" d="100"/>
        </p:scale>
        <p:origin x="-126" y="-78"/>
      </p:cViewPr>
      <p:guideLst>
        <p:guide orient="horz" pos="220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font" Target="fonts/font3.fntdata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font" Target="fonts/font2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font" Target="fonts/font5.fntdata"/><Relationship Id="rId61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handoutMaster" Target="handoutMasters/handoutMaster1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font" Target="fonts/font4.fntdata"/><Relationship Id="rId8" Type="http://schemas.openxmlformats.org/officeDocument/2006/relationships/slide" Target="slides/slide3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/>
          <a:lstStyle>
            <a:lvl1pPr algn="l">
              <a:defRPr sz="1200"/>
            </a:lvl1pPr>
          </a:lstStyle>
          <a:p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/>
          <a:lstStyle>
            <a:lvl1pPr algn="r">
              <a:defRPr sz="1200"/>
            </a:lvl1pPr>
          </a:lstStyle>
          <a:p>
            <a:fld id="{FFE7EB13-49E9-4957-A119-8807DEDC245C}" type="datetimeFigureOut">
              <a:rPr lang="ko-KR" altLang="en-US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/>
              <a:t>2015-07-08</a:t>
            </a:fld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40646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l">
              <a:defRPr sz="1200"/>
            </a:lvl1pPr>
          </a:lstStyle>
          <a:p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r">
              <a:defRPr sz="1200"/>
            </a:lvl1pPr>
          </a:lstStyle>
          <a:p>
            <a:fld id="{015A4986-D295-4014-AF81-F3C79513136A}" type="slidenum">
              <a:rPr lang="ko-KR" altLang="en-US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/>
              <a:t>‹#›</a:t>
            </a:fld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6217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/>
          <a:lstStyle>
            <a:lvl1pPr algn="l">
              <a:defRPr sz="12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/>
          <a:lstStyle>
            <a:lvl1pPr algn="r">
              <a:defRPr sz="12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3FE4E0C1-E13C-4E64-9483-65573E1D390E}" type="datetimeFigureOut">
              <a:rPr lang="ko-KR" altLang="en-US" smtClean="0"/>
              <a:pPr/>
              <a:t>2015-07-08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1" y="4721187"/>
            <a:ext cx="5445760" cy="4472702"/>
          </a:xfrm>
          <a:prstGeom prst="rect">
            <a:avLst/>
          </a:prstGeom>
        </p:spPr>
        <p:txBody>
          <a:bodyPr vert="horz" lIns="92236" tIns="46118" rIns="92236" bIns="46118" rtlCol="0"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l">
              <a:defRPr sz="12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r">
              <a:defRPr sz="12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46685A08-C5E3-455E-AAF4-D57CF5D957C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73722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나눔고딕" panose="020D0604000000000000" pitchFamily="50" charset="-127"/>
        <a:ea typeface="나눔고딕" panose="020D0604000000000000" pitchFamily="50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나눔고딕" panose="020D0604000000000000" pitchFamily="50" charset="-127"/>
        <a:ea typeface="나눔고딕" panose="020D0604000000000000" pitchFamily="50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나눔고딕" panose="020D0604000000000000" pitchFamily="50" charset="-127"/>
        <a:ea typeface="나눔고딕" panose="020D0604000000000000" pitchFamily="50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나눔고딕" panose="020D0604000000000000" pitchFamily="50" charset="-127"/>
        <a:ea typeface="나눔고딕" panose="020D0604000000000000" pitchFamily="50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나눔고딕" panose="020D0604000000000000" pitchFamily="50" charset="-127"/>
        <a:ea typeface="나눔고딕" panose="020D0604000000000000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85A08-C5E3-455E-AAF4-D57CF5D957C3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517147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85A08-C5E3-455E-AAF4-D57CF5D957C3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86141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회원가입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근거자료</a:t>
            </a:r>
            <a:r>
              <a:rPr lang="en-US" altLang="ko-KR" dirty="0" smtClean="0"/>
              <a:t>(</a:t>
            </a:r>
            <a:r>
              <a:rPr lang="ko-KR" altLang="en-US" dirty="0" smtClean="0"/>
              <a:t>사업자등록증</a:t>
            </a:r>
            <a:r>
              <a:rPr lang="en-US" altLang="ko-KR" dirty="0" smtClean="0"/>
              <a:t>)</a:t>
            </a:r>
          </a:p>
          <a:p>
            <a:r>
              <a:rPr lang="ko-KR" altLang="en-US" dirty="0" smtClean="0"/>
              <a:t>거래처</a:t>
            </a:r>
            <a:r>
              <a:rPr lang="en-US" altLang="ko-KR" dirty="0" smtClean="0"/>
              <a:t>(</a:t>
            </a:r>
            <a:r>
              <a:rPr lang="ko-KR" altLang="en-US" dirty="0" smtClean="0"/>
              <a:t>현황</a:t>
            </a:r>
            <a:r>
              <a:rPr lang="en-US" altLang="ko-KR" dirty="0" smtClean="0"/>
              <a:t>, </a:t>
            </a:r>
            <a:r>
              <a:rPr lang="ko-KR" altLang="en-US" dirty="0" smtClean="0"/>
              <a:t>등록</a:t>
            </a:r>
            <a:r>
              <a:rPr lang="en-US" altLang="ko-KR" dirty="0" smtClean="0"/>
              <a:t>), </a:t>
            </a:r>
            <a:r>
              <a:rPr lang="ko-KR" altLang="en-US" dirty="0" smtClean="0"/>
              <a:t>차량정보</a:t>
            </a:r>
            <a:r>
              <a:rPr lang="en-US" altLang="ko-KR" dirty="0" smtClean="0"/>
              <a:t>(</a:t>
            </a:r>
            <a:r>
              <a:rPr lang="ko-KR" altLang="en-US" dirty="0" smtClean="0"/>
              <a:t>현황</a:t>
            </a:r>
            <a:r>
              <a:rPr lang="en-US" altLang="ko-KR" dirty="0" smtClean="0"/>
              <a:t>,</a:t>
            </a:r>
            <a:r>
              <a:rPr lang="ko-KR" altLang="en-US" dirty="0" smtClean="0"/>
              <a:t>등록</a:t>
            </a:r>
            <a:r>
              <a:rPr lang="en-US" altLang="ko-KR" dirty="0" smtClean="0"/>
              <a:t>)</a:t>
            </a:r>
          </a:p>
          <a:p>
            <a:r>
              <a:rPr lang="ko-KR" altLang="en-US" dirty="0" smtClean="0"/>
              <a:t>위탁계약정보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타운송수단</a:t>
            </a:r>
            <a:r>
              <a:rPr lang="ko-KR" altLang="en-US" dirty="0" smtClean="0"/>
              <a:t> 및 계약일</a:t>
            </a:r>
            <a:r>
              <a:rPr lang="en-US" altLang="ko-KR" dirty="0" smtClean="0"/>
              <a:t>, </a:t>
            </a:r>
            <a:r>
              <a:rPr lang="ko-KR" altLang="en-US" dirty="0" smtClean="0"/>
              <a:t>위탁금액 등을 입력 저장</a:t>
            </a:r>
            <a:endParaRPr lang="en-US" altLang="ko-KR" dirty="0" smtClean="0"/>
          </a:p>
          <a:p>
            <a:r>
              <a:rPr lang="ko-KR" altLang="en-US" dirty="0" smtClean="0"/>
              <a:t>배차정보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차량검색 후 차량정보를 입력 저장</a:t>
            </a:r>
            <a:endParaRPr lang="en-US" altLang="ko-KR" dirty="0" smtClean="0"/>
          </a:p>
          <a:p>
            <a:r>
              <a:rPr lang="ko-KR" altLang="en-US" dirty="0" smtClean="0"/>
              <a:t>정정요청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변경요청서작성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요청자</a:t>
            </a:r>
            <a:r>
              <a:rPr lang="ko-KR" altLang="en-US" dirty="0" smtClean="0"/>
              <a:t> 내용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실적신고내용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변경요청내용</a:t>
            </a:r>
            <a:r>
              <a:rPr lang="en-US" altLang="ko-KR" dirty="0" smtClean="0"/>
              <a:t>, </a:t>
            </a:r>
            <a:r>
              <a:rPr lang="ko-KR" altLang="en-US" dirty="0" smtClean="0"/>
              <a:t>요청사유</a:t>
            </a:r>
            <a:r>
              <a:rPr lang="en-US" altLang="ko-KR" dirty="0" smtClean="0"/>
              <a:t>) </a:t>
            </a:r>
            <a:r>
              <a:rPr lang="ko-KR" altLang="en-US" dirty="0" smtClean="0"/>
              <a:t>첨부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85A08-C5E3-455E-AAF4-D57CF5D957C3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70397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로그인 방식은 </a:t>
            </a:r>
            <a:r>
              <a:rPr lang="en-US" altLang="ko-KR" dirty="0" smtClean="0"/>
              <a:t>ID/PW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방식 과 공인인증서방식으로 로그인 가능</a:t>
            </a:r>
            <a:endParaRPr lang="en-US" altLang="ko-KR" baseline="0" dirty="0" smtClean="0"/>
          </a:p>
          <a:p>
            <a:r>
              <a:rPr lang="ko-KR" altLang="en-US" b="1" dirty="0" smtClean="0">
                <a:latin typeface="+mn-ea"/>
              </a:rPr>
              <a:t>공인 인증서 사용 이유 </a:t>
            </a:r>
            <a:r>
              <a:rPr lang="en-US" altLang="ko-KR" b="1" dirty="0" smtClean="0">
                <a:latin typeface="+mn-ea"/>
              </a:rPr>
              <a:t>: </a:t>
            </a:r>
            <a:r>
              <a:rPr lang="ko-KR" altLang="en-US" b="1" dirty="0" smtClean="0">
                <a:latin typeface="+mn-ea"/>
              </a:rPr>
              <a:t>본인 확인</a:t>
            </a:r>
            <a:r>
              <a:rPr lang="en-US" altLang="ko-KR" b="1" dirty="0" smtClean="0">
                <a:latin typeface="+mn-ea"/>
              </a:rPr>
              <a:t>, </a:t>
            </a:r>
            <a:r>
              <a:rPr lang="ko-KR" altLang="en-US" b="1" dirty="0" smtClean="0">
                <a:latin typeface="+mn-ea"/>
              </a:rPr>
              <a:t>개인정보 수집 최소화</a:t>
            </a:r>
            <a:r>
              <a:rPr lang="en-US" altLang="ko-KR" b="1" dirty="0" smtClean="0">
                <a:latin typeface="+mn-ea"/>
              </a:rPr>
              <a:t>, </a:t>
            </a:r>
            <a:r>
              <a:rPr lang="ko-KR" altLang="en-US" b="1" dirty="0" smtClean="0">
                <a:latin typeface="+mn-ea"/>
              </a:rPr>
              <a:t>타인의 정보 조회 방지 등을 위해 적용하고 있습니다</a:t>
            </a:r>
            <a:r>
              <a:rPr lang="en-US" altLang="ko-KR" b="1" dirty="0" smtClean="0">
                <a:latin typeface="+mn-ea"/>
              </a:rPr>
              <a:t>. </a:t>
            </a:r>
          </a:p>
          <a:p>
            <a:r>
              <a:rPr lang="ko-KR" altLang="en-US" b="1" dirty="0" smtClean="0">
                <a:latin typeface="+mn-ea"/>
              </a:rPr>
              <a:t>공인 인증서 </a:t>
            </a:r>
            <a:r>
              <a:rPr lang="en-US" altLang="ko-KR" b="1" dirty="0" smtClean="0">
                <a:latin typeface="+mn-ea"/>
              </a:rPr>
              <a:t>: </a:t>
            </a:r>
            <a:r>
              <a:rPr lang="ko-KR" altLang="en-US" b="1" dirty="0" smtClean="0">
                <a:latin typeface="+mn-ea"/>
              </a:rPr>
              <a:t>법인</a:t>
            </a:r>
            <a:r>
              <a:rPr lang="en-US" altLang="ko-KR" b="1" dirty="0" smtClean="0">
                <a:latin typeface="+mn-ea"/>
              </a:rPr>
              <a:t>/</a:t>
            </a:r>
            <a:r>
              <a:rPr lang="ko-KR" altLang="en-US" b="1" dirty="0" smtClean="0">
                <a:latin typeface="+mn-ea"/>
              </a:rPr>
              <a:t>단체</a:t>
            </a:r>
            <a:r>
              <a:rPr lang="en-US" altLang="ko-KR" b="1" dirty="0" smtClean="0">
                <a:latin typeface="+mn-ea"/>
              </a:rPr>
              <a:t>/</a:t>
            </a:r>
            <a:r>
              <a:rPr lang="ko-KR" altLang="en-US" b="1" dirty="0" smtClean="0">
                <a:latin typeface="+mn-ea"/>
              </a:rPr>
              <a:t>개인사업자용 인증서를 이용해주십시오</a:t>
            </a:r>
            <a:r>
              <a:rPr lang="en-US" altLang="ko-KR" b="1" dirty="0" smtClean="0">
                <a:latin typeface="+mn-ea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85A08-C5E3-455E-AAF4-D57CF5D957C3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3745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로그인 방식은 </a:t>
            </a:r>
            <a:r>
              <a:rPr lang="en-US" altLang="ko-KR" dirty="0" smtClean="0"/>
              <a:t>ID/PW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방식 과 공인인증서방식으로 로그인 가능</a:t>
            </a:r>
            <a:endParaRPr lang="en-US" altLang="ko-KR" baseline="0" dirty="0" smtClean="0"/>
          </a:p>
          <a:p>
            <a:r>
              <a:rPr lang="ko-KR" altLang="en-US" b="1" dirty="0" smtClean="0">
                <a:latin typeface="+mn-ea"/>
              </a:rPr>
              <a:t>공인 인증서 사용 이유 </a:t>
            </a:r>
            <a:r>
              <a:rPr lang="en-US" altLang="ko-KR" b="1" dirty="0" smtClean="0">
                <a:latin typeface="+mn-ea"/>
              </a:rPr>
              <a:t>: </a:t>
            </a:r>
            <a:r>
              <a:rPr lang="ko-KR" altLang="en-US" b="1" dirty="0" smtClean="0">
                <a:latin typeface="+mn-ea"/>
              </a:rPr>
              <a:t>본인 확인</a:t>
            </a:r>
            <a:r>
              <a:rPr lang="en-US" altLang="ko-KR" b="1" dirty="0" smtClean="0">
                <a:latin typeface="+mn-ea"/>
              </a:rPr>
              <a:t>, </a:t>
            </a:r>
            <a:r>
              <a:rPr lang="ko-KR" altLang="en-US" b="1" dirty="0" smtClean="0">
                <a:latin typeface="+mn-ea"/>
              </a:rPr>
              <a:t>개인정보 수집 최소화</a:t>
            </a:r>
            <a:r>
              <a:rPr lang="en-US" altLang="ko-KR" b="1" dirty="0" smtClean="0">
                <a:latin typeface="+mn-ea"/>
              </a:rPr>
              <a:t>, </a:t>
            </a:r>
            <a:r>
              <a:rPr lang="ko-KR" altLang="en-US" b="1" dirty="0" smtClean="0">
                <a:latin typeface="+mn-ea"/>
              </a:rPr>
              <a:t>타인의 정보 조회 방지 등을 위해 적용하고 있습니다</a:t>
            </a:r>
            <a:r>
              <a:rPr lang="en-US" altLang="ko-KR" b="1" dirty="0" smtClean="0">
                <a:latin typeface="+mn-ea"/>
              </a:rPr>
              <a:t>. </a:t>
            </a:r>
          </a:p>
          <a:p>
            <a:r>
              <a:rPr lang="ko-KR" altLang="en-US" b="1" dirty="0" smtClean="0">
                <a:latin typeface="+mn-ea"/>
              </a:rPr>
              <a:t>공인 인증서 </a:t>
            </a:r>
            <a:r>
              <a:rPr lang="en-US" altLang="ko-KR" b="1" dirty="0" smtClean="0">
                <a:latin typeface="+mn-ea"/>
              </a:rPr>
              <a:t>: </a:t>
            </a:r>
            <a:r>
              <a:rPr lang="ko-KR" altLang="en-US" b="1" dirty="0" smtClean="0">
                <a:latin typeface="+mn-ea"/>
              </a:rPr>
              <a:t>법인</a:t>
            </a:r>
            <a:r>
              <a:rPr lang="en-US" altLang="ko-KR" b="1" dirty="0" smtClean="0">
                <a:latin typeface="+mn-ea"/>
              </a:rPr>
              <a:t>/</a:t>
            </a:r>
            <a:r>
              <a:rPr lang="ko-KR" altLang="en-US" b="1" dirty="0" smtClean="0">
                <a:latin typeface="+mn-ea"/>
              </a:rPr>
              <a:t>단체</a:t>
            </a:r>
            <a:r>
              <a:rPr lang="en-US" altLang="ko-KR" b="1" dirty="0" smtClean="0">
                <a:latin typeface="+mn-ea"/>
              </a:rPr>
              <a:t>/</a:t>
            </a:r>
            <a:r>
              <a:rPr lang="ko-KR" altLang="en-US" b="1" dirty="0" smtClean="0">
                <a:latin typeface="+mn-ea"/>
              </a:rPr>
              <a:t>개인사업자용 인증서를 이용해주십시오</a:t>
            </a:r>
            <a:r>
              <a:rPr lang="en-US" altLang="ko-KR" b="1" dirty="0" smtClean="0">
                <a:latin typeface="+mn-ea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85A08-C5E3-455E-AAF4-D57CF5D957C3}" type="slidenum">
              <a:rPr lang="ko-KR" altLang="en-US" smtClean="0"/>
              <a:pPr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3745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정보 확인이 끝나면</a:t>
            </a:r>
            <a:r>
              <a:rPr lang="en-US" altLang="ko-KR" dirty="0" smtClean="0"/>
              <a:t>.. </a:t>
            </a:r>
            <a:r>
              <a:rPr lang="ko-KR" altLang="en-US" dirty="0" smtClean="0"/>
              <a:t>본 교육의 핵심인 실적신고 방법에 대하여 교육시작 하겠습니다</a:t>
            </a:r>
            <a:r>
              <a:rPr lang="en-US" altLang="ko-KR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85A08-C5E3-455E-AAF4-D57CF5D957C3}" type="slidenum">
              <a:rPr lang="ko-KR" altLang="en-US" smtClean="0"/>
              <a:pPr/>
              <a:t>23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588938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85A08-C5E3-455E-AAF4-D57CF5D957C3}" type="slidenum">
              <a:rPr lang="ko-KR" altLang="en-US" smtClean="0"/>
              <a:pPr/>
              <a:t>26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80135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첫번째</a:t>
            </a:r>
            <a:r>
              <a:rPr lang="en-US" altLang="ko-KR" dirty="0" smtClean="0"/>
              <a:t>, </a:t>
            </a:r>
            <a:r>
              <a:rPr lang="ko-KR" altLang="en-US" dirty="0" smtClean="0"/>
              <a:t>주요 문의 및 주의사항입니다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85A08-C5E3-455E-AAF4-D57CF5D957C3}" type="slidenum">
              <a:rPr lang="ko-KR" altLang="en-US" smtClean="0"/>
              <a:pPr/>
              <a:t>40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06808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85A08-C5E3-455E-AAF4-D57CF5D957C3}" type="slidenum">
              <a:rPr lang="ko-KR" altLang="en-US" smtClean="0"/>
              <a:pPr/>
              <a:t>41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85971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DDEE-451B-47B0-BEA4-57C4B22AC9C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DDEE-451B-47B0-BEA4-57C4B22AC9C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525344"/>
            <a:ext cx="2133600" cy="196131"/>
          </a:xfrm>
        </p:spPr>
        <p:txBody>
          <a:bodyPr/>
          <a:lstStyle>
            <a:lvl1pPr>
              <a:defRPr b="1"/>
            </a:lvl1pPr>
          </a:lstStyle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525344"/>
            <a:ext cx="2895600" cy="196131"/>
          </a:xfrm>
        </p:spPr>
        <p:txBody>
          <a:bodyPr/>
          <a:lstStyle>
            <a:lvl1pPr>
              <a:defRPr b="1"/>
            </a:lvl1pPr>
          </a:lstStyle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525344"/>
            <a:ext cx="2133600" cy="196131"/>
          </a:xfrm>
        </p:spPr>
        <p:txBody>
          <a:bodyPr/>
          <a:lstStyle>
            <a:lvl1pPr>
              <a:defRPr b="1"/>
            </a:lvl1pPr>
          </a:lstStyle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Autofit/>
          </a:bodyPr>
          <a:lstStyle>
            <a:lvl1pPr algn="l">
              <a:defRPr sz="32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/>
            </a:lvl1pPr>
          </a:lstStyle>
          <a:p>
            <a:r>
              <a:rPr lang="ko-KR" altLang="en-US" sz="3000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화물운송실적관리시스템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8F67-F332-4D78-B609-A41A44017EE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Autofit/>
          </a:bodyPr>
          <a:lstStyle>
            <a:lvl1pPr algn="l">
              <a:defRPr sz="2800" b="1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8F67-F332-4D78-B609-A41A44017EE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8F67-F332-4D78-B609-A41A44017EE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8F67-F332-4D78-B609-A41A44017EE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8F67-F332-4D78-B609-A41A44017EE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8F67-F332-4D78-B609-A41A44017EE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B4B3-2280-4A9E-858E-523E646BABA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B4B3-2280-4A9E-858E-523E646BABA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B4B3-2280-4A9E-858E-523E646BABA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46050"/>
          </a:xfrm>
        </p:spPr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B4B3-2280-4A9E-858E-523E646BABA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B4B3-2280-4A9E-858E-523E646BABA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6B4B3-2280-4A9E-858E-523E646BABA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Autofit/>
          </a:bodyPr>
          <a:lstStyle>
            <a:lvl1pPr algn="l">
              <a:defRPr sz="2800" b="1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617245"/>
            <a:ext cx="2133600" cy="196131"/>
          </a:xfrm>
        </p:spPr>
        <p:txBody>
          <a:bodyPr/>
          <a:lstStyle>
            <a:lvl1pPr>
              <a:defRPr b="1"/>
            </a:lvl1pPr>
          </a:lstStyle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617245"/>
            <a:ext cx="2895600" cy="196131"/>
          </a:xfrm>
        </p:spPr>
        <p:txBody>
          <a:bodyPr/>
          <a:lstStyle>
            <a:lvl1pPr>
              <a:defRPr b="1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617245"/>
            <a:ext cx="2133600" cy="196131"/>
          </a:xfrm>
        </p:spPr>
        <p:txBody>
          <a:bodyPr/>
          <a:lstStyle>
            <a:lvl1pPr>
              <a:defRPr b="1"/>
            </a:lvl1pPr>
          </a:lstStyle>
          <a:p>
            <a:fld id="{7B001893-FE0C-4758-8AE5-A25511D9D56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617245"/>
            <a:ext cx="2133600" cy="196131"/>
          </a:xfrm>
        </p:spPr>
        <p:txBody>
          <a:bodyPr/>
          <a:lstStyle>
            <a:lvl1pPr>
              <a:defRPr b="1"/>
            </a:lvl1pPr>
          </a:lstStyle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617245"/>
            <a:ext cx="2895600" cy="196131"/>
          </a:xfrm>
        </p:spPr>
        <p:txBody>
          <a:bodyPr/>
          <a:lstStyle>
            <a:lvl1pPr>
              <a:defRPr b="1"/>
            </a:lvl1pPr>
          </a:lstStyle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617245"/>
            <a:ext cx="2133600" cy="196131"/>
          </a:xfrm>
        </p:spPr>
        <p:txBody>
          <a:bodyPr/>
          <a:lstStyle>
            <a:lvl1pPr>
              <a:defRPr b="1"/>
            </a:lvl1pPr>
          </a:lstStyle>
          <a:p>
            <a:fld id="{7B001893-FE0C-4758-8AE5-A25511D9D56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DDEE-451B-47B0-BEA4-57C4B22AC9C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DDEE-451B-47B0-BEA4-57C4B22AC9C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31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PT_마스터 -1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01893-FE0C-4758-8AE5-A25511D9D566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57" r:id="rId7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PT_간지 copy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96B3DDEE-451B-47B0-BEA4-57C4B22AC9C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90" r:id="rId2"/>
    <p:sldLayoutId id="2147483691" r:id="rId3"/>
    <p:sldLayoutId id="2147483693" r:id="rId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T_마스터 -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FBE366DB-CE8A-4FD0-9976-DF0DA7A2E9B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PT_마스터-1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F8F67-F332-4D78-B609-A41A44017EE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8" r:id="rId4"/>
    <p:sldLayoutId id="2147483679" r:id="rId5"/>
    <p:sldLayoutId id="2147483681" r:id="rId6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0" descr="PT_마스터-1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r>
              <a:rPr lang="en-US" altLang="ko-KR" dirty="0" smtClean="0"/>
              <a:t>2013-06-28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8F46B4B3-2280-4A9E-858E-523E646BABA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  <p:sldLayoutId id="2147483669" r:id="rId6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openoffice.org/ko/" TargetMode="External"/><Relationship Id="rId4" Type="http://schemas.openxmlformats.org/officeDocument/2006/relationships/hyperlink" Target="http://www.libreoffice.org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breoffice.org/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hyperlink" Target="https://www.openoffice.org/ko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442640"/>
            <a:ext cx="7772400" cy="978248"/>
          </a:xfrm>
        </p:spPr>
        <p:txBody>
          <a:bodyPr>
            <a:normAutofit/>
          </a:bodyPr>
          <a:lstStyle/>
          <a:p>
            <a:r>
              <a:rPr lang="ko-KR" alt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</a:rPr>
              <a:t>화물운송실적관리시스템</a:t>
            </a:r>
            <a:endParaRPr lang="ko-KR" alt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171528"/>
            <a:ext cx="6400800" cy="913656"/>
          </a:xfrm>
        </p:spPr>
        <p:txBody>
          <a:bodyPr>
            <a:normAutofit/>
          </a:bodyPr>
          <a:lstStyle/>
          <a:p>
            <a:r>
              <a:rPr lang="en-US" altLang="ko-K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2015</a:t>
            </a:r>
            <a:endParaRPr lang="ko-KR" altLang="en-US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683568" y="2492897"/>
            <a:ext cx="7772400" cy="10081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1" i="0" u="none" strike="noStrike" kern="120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+mj-ea"/>
                <a:ea typeface="+mj-ea"/>
                <a:cs typeface="+mj-cs"/>
              </a:rPr>
              <a:t>실적신고 방법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043608" y="1124744"/>
            <a:ext cx="1842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solidFill>
                  <a:schemeClr val="tx2"/>
                </a:solidFill>
                <a:latin typeface="+mn-ea"/>
              </a:rPr>
              <a:t>www.fpis.go.kr</a:t>
            </a:r>
          </a:p>
        </p:txBody>
      </p:sp>
      <p:pic>
        <p:nvPicPr>
          <p:cNvPr id="11" name="Picture 16" descr="9"/>
          <p:cNvPicPr>
            <a:picLocks noChangeAspect="1" noChangeArrowheads="1"/>
          </p:cNvPicPr>
          <p:nvPr/>
        </p:nvPicPr>
        <p:blipFill>
          <a:blip r:embed="rId3" cstate="print"/>
          <a:srcRect t="65741"/>
          <a:stretch>
            <a:fillRect/>
          </a:stretch>
        </p:blipFill>
        <p:spPr bwMode="auto">
          <a:xfrm>
            <a:off x="0" y="4508833"/>
            <a:ext cx="9144000" cy="147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6350" y="5978769"/>
            <a:ext cx="5084396" cy="879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1" descr="국토교통부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5810250"/>
            <a:ext cx="1450731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직사각형 15"/>
          <p:cNvSpPr/>
          <p:nvPr/>
        </p:nvSpPr>
        <p:spPr>
          <a:xfrm>
            <a:off x="4042020" y="5978769"/>
            <a:ext cx="5084396" cy="879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6066505"/>
            <a:ext cx="1125415" cy="756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 cstate="print"/>
          <a:srcRect l="37402"/>
          <a:stretch>
            <a:fillRect/>
          </a:stretch>
        </p:blipFill>
        <p:spPr bwMode="auto">
          <a:xfrm>
            <a:off x="5724128" y="6453554"/>
            <a:ext cx="1294919" cy="40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 cstate="print"/>
          <a:srcRect r="62314"/>
          <a:stretch>
            <a:fillRect/>
          </a:stretch>
        </p:blipFill>
        <p:spPr bwMode="auto">
          <a:xfrm>
            <a:off x="5966122" y="6034454"/>
            <a:ext cx="779585" cy="40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회원 가입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246528" y="836712"/>
            <a:ext cx="2093224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61950" indent="-361950"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>
                <a:latin typeface="+mj-ea"/>
                <a:ea typeface="+mj-ea"/>
              </a:rPr>
              <a:t>4</a:t>
            </a:r>
            <a:r>
              <a:rPr lang="en-US" altLang="ko-KR" sz="1400" dirty="0" smtClean="0">
                <a:latin typeface="+mj-ea"/>
                <a:ea typeface="+mj-ea"/>
              </a:rPr>
              <a:t>. </a:t>
            </a:r>
            <a:r>
              <a:rPr lang="ko-KR" altLang="en-US" sz="1400" dirty="0" smtClean="0">
                <a:latin typeface="+mj-ea"/>
                <a:ea typeface="+mj-ea"/>
              </a:rPr>
              <a:t>공인인증서 등록</a:t>
            </a:r>
            <a:r>
              <a:rPr lang="en-US" altLang="ko-KR" sz="1400" dirty="0" smtClean="0">
                <a:latin typeface="+mj-ea"/>
                <a:ea typeface="+mj-ea"/>
              </a:rPr>
              <a:t>(</a:t>
            </a:r>
            <a:r>
              <a:rPr lang="ko-KR" altLang="en-US" sz="1400" dirty="0" smtClean="0">
                <a:latin typeface="+mj-ea"/>
                <a:ea typeface="+mj-ea"/>
              </a:rPr>
              <a:t>선택</a:t>
            </a:r>
            <a:r>
              <a:rPr lang="en-US" altLang="ko-KR" sz="1400" dirty="0" smtClean="0">
                <a:latin typeface="+mj-ea"/>
                <a:ea typeface="+mj-ea"/>
              </a:rPr>
              <a:t>)</a:t>
            </a:r>
            <a:endParaRPr lang="ko-KR" altLang="en-US" sz="1400" dirty="0" smtClean="0">
              <a:latin typeface="+mj-ea"/>
              <a:ea typeface="+mj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899592" y="1399941"/>
            <a:ext cx="284400" cy="28474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marL="361950" indent="-361950"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200" dirty="0" smtClean="0">
                <a:latin typeface="+mj-ea"/>
                <a:ea typeface="+mj-ea"/>
              </a:rPr>
              <a:t>1</a:t>
            </a:r>
            <a:endParaRPr lang="ko-KR" altLang="en-US" sz="1200" dirty="0" smtClean="0">
              <a:latin typeface="+mj-ea"/>
              <a:ea typeface="+mj-ea"/>
            </a:endParaRPr>
          </a:p>
        </p:txBody>
      </p:sp>
      <p:pic>
        <p:nvPicPr>
          <p:cNvPr id="4098" name="Picture 2" descr="C:\Users\Administrator\Desktop\2015-03-11 12;02;5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0232" y="1814884"/>
            <a:ext cx="2857302" cy="1082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160714" y="1425948"/>
            <a:ext cx="17283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공인인증서 등록화면 표출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899592" y="3067826"/>
            <a:ext cx="284400" cy="28474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marL="361950" indent="-361950"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200" dirty="0">
                <a:latin typeface="+mj-ea"/>
                <a:ea typeface="+mj-ea"/>
              </a:rPr>
              <a:t>2</a:t>
            </a:r>
            <a:endParaRPr lang="ko-KR" altLang="en-US" sz="1200" dirty="0" smtClean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51287" y="3084406"/>
            <a:ext cx="11560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공인인증서 등록</a:t>
            </a:r>
          </a:p>
        </p:txBody>
      </p:sp>
      <p:pic>
        <p:nvPicPr>
          <p:cNvPr id="22" name="_x211614504" descr="EMB0000180816a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0790" y="3283010"/>
            <a:ext cx="3039950" cy="337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직사각형 23"/>
          <p:cNvSpPr/>
          <p:nvPr/>
        </p:nvSpPr>
        <p:spPr>
          <a:xfrm>
            <a:off x="5089226" y="2573734"/>
            <a:ext cx="614946" cy="237943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25" name="사각형 설명선 24"/>
          <p:cNvSpPr/>
          <p:nvPr/>
        </p:nvSpPr>
        <p:spPr>
          <a:xfrm>
            <a:off x="6732240" y="2420888"/>
            <a:ext cx="1343690" cy="430887"/>
          </a:xfrm>
          <a:prstGeom prst="wedgeRectCallout">
            <a:avLst>
              <a:gd name="adj1" fmla="val -125118"/>
              <a:gd name="adj2" fmla="val 2757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err="1" smtClean="0"/>
              <a:t>미등록시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pPr algn="ctr"/>
            <a:r>
              <a:rPr lang="ko-KR" altLang="en-US" sz="1100" dirty="0" smtClean="0"/>
              <a:t>취소 버튼 클릭</a:t>
            </a:r>
            <a:endParaRPr lang="en-US" altLang="ko-KR" sz="1100" dirty="0" smtClean="0"/>
          </a:p>
        </p:txBody>
      </p:sp>
      <p:sp>
        <p:nvSpPr>
          <p:cNvPr id="26" name="사각형 설명선 25"/>
          <p:cNvSpPr/>
          <p:nvPr/>
        </p:nvSpPr>
        <p:spPr>
          <a:xfrm>
            <a:off x="6012160" y="1268760"/>
            <a:ext cx="1656184" cy="430887"/>
          </a:xfrm>
          <a:prstGeom prst="wedgeRectCallout">
            <a:avLst>
              <a:gd name="adj1" fmla="val -121449"/>
              <a:gd name="adj2" fmla="val 25601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공인인증서 등록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선택</a:t>
            </a:r>
            <a:r>
              <a:rPr lang="en-US" altLang="ko-KR" sz="1100" dirty="0" smtClean="0"/>
              <a:t>)</a:t>
            </a:r>
            <a:r>
              <a:rPr lang="ko-KR" altLang="en-US" sz="1100" dirty="0" smtClean="0"/>
              <a:t>시 확인버튼 클릭</a:t>
            </a:r>
            <a:endParaRPr lang="en-US" altLang="ko-KR" sz="1100" dirty="0" smtClean="0"/>
          </a:p>
        </p:txBody>
      </p:sp>
      <p:sp>
        <p:nvSpPr>
          <p:cNvPr id="27" name="직사각형 26"/>
          <p:cNvSpPr/>
          <p:nvPr/>
        </p:nvSpPr>
        <p:spPr>
          <a:xfrm>
            <a:off x="4483970" y="2564904"/>
            <a:ext cx="614946" cy="237943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29" name="사각형 설명선 28"/>
          <p:cNvSpPr/>
          <p:nvPr/>
        </p:nvSpPr>
        <p:spPr>
          <a:xfrm>
            <a:off x="5987287" y="3671446"/>
            <a:ext cx="1656184" cy="261610"/>
          </a:xfrm>
          <a:prstGeom prst="wedgeRectCallout">
            <a:avLst>
              <a:gd name="adj1" fmla="val -75981"/>
              <a:gd name="adj2" fmla="val 41621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공인인증서 선택</a:t>
            </a:r>
            <a:endParaRPr lang="en-US" altLang="ko-KR" sz="1100" dirty="0" smtClean="0"/>
          </a:p>
        </p:txBody>
      </p:sp>
      <p:sp>
        <p:nvSpPr>
          <p:cNvPr id="30" name="사각형 설명선 29"/>
          <p:cNvSpPr/>
          <p:nvPr/>
        </p:nvSpPr>
        <p:spPr>
          <a:xfrm>
            <a:off x="6043849" y="4657501"/>
            <a:ext cx="1656184" cy="430887"/>
          </a:xfrm>
          <a:prstGeom prst="wedgeRectCallout">
            <a:avLst>
              <a:gd name="adj1" fmla="val -86226"/>
              <a:gd name="adj2" fmla="val 24338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공인인증서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사업자번호 또는 주민등록번호</a:t>
            </a:r>
            <a:r>
              <a:rPr lang="en-US" altLang="ko-KR" sz="1100" dirty="0" smtClean="0"/>
              <a:t>)</a:t>
            </a:r>
            <a:r>
              <a:rPr lang="ko-KR" altLang="en-US" sz="1100" dirty="0" smtClean="0"/>
              <a:t>입력</a:t>
            </a:r>
            <a:endParaRPr lang="en-US" altLang="ko-KR" sz="1100" dirty="0" smtClean="0"/>
          </a:p>
        </p:txBody>
      </p:sp>
      <p:sp>
        <p:nvSpPr>
          <p:cNvPr id="31" name="사각형 설명선 30"/>
          <p:cNvSpPr/>
          <p:nvPr/>
        </p:nvSpPr>
        <p:spPr>
          <a:xfrm>
            <a:off x="6372200" y="5864642"/>
            <a:ext cx="1656184" cy="430887"/>
          </a:xfrm>
          <a:prstGeom prst="wedgeRectCallout">
            <a:avLst>
              <a:gd name="adj1" fmla="val -124662"/>
              <a:gd name="adj2" fmla="val 10442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확인 클릭 후</a:t>
            </a:r>
            <a:endParaRPr lang="en-US" altLang="ko-KR" sz="1100" dirty="0" smtClean="0"/>
          </a:p>
          <a:p>
            <a:pPr algn="ctr"/>
            <a:r>
              <a:rPr lang="ko-KR" altLang="en-US" sz="1100" dirty="0" smtClean="0"/>
              <a:t>회원가입 완료 화면 표출</a:t>
            </a:r>
            <a:endParaRPr lang="en-US" altLang="ko-KR" sz="1100" dirty="0" smtClean="0"/>
          </a:p>
        </p:txBody>
      </p:sp>
      <p:sp>
        <p:nvSpPr>
          <p:cNvPr id="32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2503566" y="883315"/>
            <a:ext cx="36340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ko-KR" sz="11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ID/PW </a:t>
            </a:r>
            <a:r>
              <a:rPr lang="ko-KR" altLang="en-US" sz="11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분실 시 공인인증서 로그인 가능</a:t>
            </a:r>
            <a:endParaRPr lang="en-US" altLang="ko-KR" sz="11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460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755576" y="1211528"/>
            <a:ext cx="7669831" cy="5313816"/>
            <a:chOff x="755576" y="1211528"/>
            <a:chExt cx="7669831" cy="5313816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093" t="9348" r="2612" b="4285"/>
            <a:stretch/>
          </p:blipFill>
          <p:spPr bwMode="auto">
            <a:xfrm>
              <a:off x="755576" y="1211528"/>
              <a:ext cx="7669831" cy="531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574" t="44646" r="49654" b="53125"/>
            <a:stretch/>
          </p:blipFill>
          <p:spPr bwMode="auto">
            <a:xfrm>
              <a:off x="3695123" y="3388027"/>
              <a:ext cx="335280" cy="137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 descr="E:\15_국토부_화물운송실적2014\15_99_기타작업\20150311_교육자료수정\fap_titl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8177" y="3386133"/>
              <a:ext cx="720079" cy="107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처음 화면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210253" y="1229004"/>
            <a:ext cx="432049" cy="1837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 설명선 21"/>
          <p:cNvSpPr/>
          <p:nvPr/>
        </p:nvSpPr>
        <p:spPr>
          <a:xfrm>
            <a:off x="6447632" y="710153"/>
            <a:ext cx="1625865" cy="261610"/>
          </a:xfrm>
          <a:prstGeom prst="wedgeRectCallout">
            <a:avLst>
              <a:gd name="adj1" fmla="val -38544"/>
              <a:gd name="adj2" fmla="val 14483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 </a:t>
            </a:r>
            <a:r>
              <a:rPr lang="ko-KR" altLang="en-US" sz="1100" dirty="0" smtClean="0"/>
              <a:t>로그인 버튼 클릭</a:t>
            </a: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xmlns="" val="31391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0" t="11177" r="9789" b="11680"/>
          <a:stretch/>
        </p:blipFill>
        <p:spPr bwMode="auto">
          <a:xfrm>
            <a:off x="890912" y="1540532"/>
            <a:ext cx="7201400" cy="4250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로그</a:t>
            </a:r>
            <a:r>
              <a:rPr lang="ko-KR" altLang="en-US" sz="2400" dirty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251520" y="836712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회원 </a:t>
            </a:r>
            <a:r>
              <a:rPr lang="ko-KR" altLang="en-US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가입시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등록한 </a:t>
            </a: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ID/PW 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또는 공인인증서로 로그인</a:t>
            </a:r>
            <a:endParaRPr lang="en-US" altLang="ko-KR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5197" y="6071680"/>
            <a:ext cx="37866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000" dirty="0" smtClean="0"/>
              <a:t>로그인 후</a:t>
            </a:r>
            <a:r>
              <a:rPr lang="en-US" altLang="ko-KR" sz="1000" dirty="0" smtClean="0"/>
              <a:t>, My</a:t>
            </a:r>
            <a:r>
              <a:rPr lang="ko-KR" altLang="en-US" sz="1000" dirty="0" smtClean="0"/>
              <a:t>정보에서 업체정보</a:t>
            </a:r>
            <a:r>
              <a:rPr lang="en-US" altLang="ko-KR" sz="1000" dirty="0" smtClean="0"/>
              <a:t>, </a:t>
            </a:r>
            <a:r>
              <a:rPr lang="ko-KR" altLang="en-US" sz="1000" dirty="0" smtClean="0"/>
              <a:t>비밀번호 변경 등 관리가 가능</a:t>
            </a:r>
            <a:endParaRPr lang="en-US" altLang="ko-KR" sz="10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9287" y="2063356"/>
            <a:ext cx="2606609" cy="1368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1013757" y="2052541"/>
            <a:ext cx="2634839" cy="13982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3195" y="1383717"/>
            <a:ext cx="2134331" cy="2396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6003196" y="1372423"/>
            <a:ext cx="2133056" cy="240765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4535996" y="3668450"/>
            <a:ext cx="1554318" cy="8900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981679" y="3668450"/>
            <a:ext cx="1554318" cy="8900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Freeform 9"/>
          <p:cNvSpPr>
            <a:spLocks/>
          </p:cNvSpPr>
          <p:nvPr/>
        </p:nvSpPr>
        <p:spPr bwMode="auto">
          <a:xfrm rot="503656" flipH="1" flipV="1">
            <a:off x="2361499" y="3527978"/>
            <a:ext cx="665163" cy="503238"/>
          </a:xfrm>
          <a:custGeom>
            <a:avLst/>
            <a:gdLst>
              <a:gd name="T0" fmla="*/ 571 w 1415"/>
              <a:gd name="T1" fmla="*/ 696 h 818"/>
              <a:gd name="T2" fmla="*/ 331 w 1415"/>
              <a:gd name="T3" fmla="*/ 818 h 818"/>
              <a:gd name="T4" fmla="*/ 1052 w 1415"/>
              <a:gd name="T5" fmla="*/ 818 h 818"/>
              <a:gd name="T6" fmla="*/ 1415 w 1415"/>
              <a:gd name="T7" fmla="*/ 232 h 818"/>
              <a:gd name="T8" fmla="*/ 1178 w 1415"/>
              <a:gd name="T9" fmla="*/ 344 h 818"/>
              <a:gd name="T10" fmla="*/ 1082 w 1415"/>
              <a:gd name="T11" fmla="*/ 162 h 818"/>
              <a:gd name="T12" fmla="*/ 1082 w 1415"/>
              <a:gd name="T13" fmla="*/ 162 h 818"/>
              <a:gd name="T14" fmla="*/ 1072 w 1415"/>
              <a:gd name="T15" fmla="*/ 147 h 818"/>
              <a:gd name="T16" fmla="*/ 1062 w 1415"/>
              <a:gd name="T17" fmla="*/ 131 h 818"/>
              <a:gd name="T18" fmla="*/ 1048 w 1415"/>
              <a:gd name="T19" fmla="*/ 116 h 818"/>
              <a:gd name="T20" fmla="*/ 1034 w 1415"/>
              <a:gd name="T21" fmla="*/ 100 h 818"/>
              <a:gd name="T22" fmla="*/ 1018 w 1415"/>
              <a:gd name="T23" fmla="*/ 85 h 818"/>
              <a:gd name="T24" fmla="*/ 1001 w 1415"/>
              <a:gd name="T25" fmla="*/ 71 h 818"/>
              <a:gd name="T26" fmla="*/ 981 w 1415"/>
              <a:gd name="T27" fmla="*/ 57 h 818"/>
              <a:gd name="T28" fmla="*/ 961 w 1415"/>
              <a:gd name="T29" fmla="*/ 43 h 818"/>
              <a:gd name="T30" fmla="*/ 938 w 1415"/>
              <a:gd name="T31" fmla="*/ 32 h 818"/>
              <a:gd name="T32" fmla="*/ 915 w 1415"/>
              <a:gd name="T33" fmla="*/ 23 h 818"/>
              <a:gd name="T34" fmla="*/ 889 w 1415"/>
              <a:gd name="T35" fmla="*/ 14 h 818"/>
              <a:gd name="T36" fmla="*/ 864 w 1415"/>
              <a:gd name="T37" fmla="*/ 7 h 818"/>
              <a:gd name="T38" fmla="*/ 836 w 1415"/>
              <a:gd name="T39" fmla="*/ 2 h 818"/>
              <a:gd name="T40" fmla="*/ 808 w 1415"/>
              <a:gd name="T41" fmla="*/ 0 h 818"/>
              <a:gd name="T42" fmla="*/ 779 w 1415"/>
              <a:gd name="T43" fmla="*/ 0 h 818"/>
              <a:gd name="T44" fmla="*/ 748 w 1415"/>
              <a:gd name="T45" fmla="*/ 2 h 818"/>
              <a:gd name="T46" fmla="*/ 0 w 1415"/>
              <a:gd name="T47" fmla="*/ 107 h 818"/>
              <a:gd name="T48" fmla="*/ 0 w 1415"/>
              <a:gd name="T49" fmla="*/ 107 h 818"/>
              <a:gd name="T50" fmla="*/ 29 w 1415"/>
              <a:gd name="T51" fmla="*/ 103 h 818"/>
              <a:gd name="T52" fmla="*/ 58 w 1415"/>
              <a:gd name="T53" fmla="*/ 103 h 818"/>
              <a:gd name="T54" fmla="*/ 84 w 1415"/>
              <a:gd name="T55" fmla="*/ 104 h 818"/>
              <a:gd name="T56" fmla="*/ 111 w 1415"/>
              <a:gd name="T57" fmla="*/ 107 h 818"/>
              <a:gd name="T58" fmla="*/ 137 w 1415"/>
              <a:gd name="T59" fmla="*/ 111 h 818"/>
              <a:gd name="T60" fmla="*/ 161 w 1415"/>
              <a:gd name="T61" fmla="*/ 118 h 818"/>
              <a:gd name="T62" fmla="*/ 185 w 1415"/>
              <a:gd name="T63" fmla="*/ 126 h 818"/>
              <a:gd name="T64" fmla="*/ 209 w 1415"/>
              <a:gd name="T65" fmla="*/ 137 h 818"/>
              <a:gd name="T66" fmla="*/ 229 w 1415"/>
              <a:gd name="T67" fmla="*/ 148 h 818"/>
              <a:gd name="T68" fmla="*/ 250 w 1415"/>
              <a:gd name="T69" fmla="*/ 161 h 818"/>
              <a:gd name="T70" fmla="*/ 270 w 1415"/>
              <a:gd name="T71" fmla="*/ 175 h 818"/>
              <a:gd name="T72" fmla="*/ 287 w 1415"/>
              <a:gd name="T73" fmla="*/ 190 h 818"/>
              <a:gd name="T74" fmla="*/ 303 w 1415"/>
              <a:gd name="T75" fmla="*/ 207 h 818"/>
              <a:gd name="T76" fmla="*/ 318 w 1415"/>
              <a:gd name="T77" fmla="*/ 224 h 818"/>
              <a:gd name="T78" fmla="*/ 331 w 1415"/>
              <a:gd name="T79" fmla="*/ 243 h 818"/>
              <a:gd name="T80" fmla="*/ 342 w 1415"/>
              <a:gd name="T81" fmla="*/ 262 h 818"/>
              <a:gd name="T82" fmla="*/ 571 w 1415"/>
              <a:gd name="T83" fmla="*/ 696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15" h="818">
                <a:moveTo>
                  <a:pt x="571" y="696"/>
                </a:moveTo>
                <a:lnTo>
                  <a:pt x="331" y="818"/>
                </a:lnTo>
                <a:lnTo>
                  <a:pt x="1052" y="818"/>
                </a:lnTo>
                <a:lnTo>
                  <a:pt x="1415" y="232"/>
                </a:lnTo>
                <a:lnTo>
                  <a:pt x="1178" y="344"/>
                </a:lnTo>
                <a:lnTo>
                  <a:pt x="1082" y="162"/>
                </a:lnTo>
                <a:lnTo>
                  <a:pt x="1082" y="162"/>
                </a:lnTo>
                <a:lnTo>
                  <a:pt x="1072" y="147"/>
                </a:lnTo>
                <a:lnTo>
                  <a:pt x="1062" y="131"/>
                </a:lnTo>
                <a:lnTo>
                  <a:pt x="1048" y="116"/>
                </a:lnTo>
                <a:lnTo>
                  <a:pt x="1034" y="100"/>
                </a:lnTo>
                <a:lnTo>
                  <a:pt x="1018" y="85"/>
                </a:lnTo>
                <a:lnTo>
                  <a:pt x="1001" y="71"/>
                </a:lnTo>
                <a:lnTo>
                  <a:pt x="981" y="57"/>
                </a:lnTo>
                <a:lnTo>
                  <a:pt x="961" y="43"/>
                </a:lnTo>
                <a:lnTo>
                  <a:pt x="938" y="32"/>
                </a:lnTo>
                <a:lnTo>
                  <a:pt x="915" y="23"/>
                </a:lnTo>
                <a:lnTo>
                  <a:pt x="889" y="14"/>
                </a:lnTo>
                <a:lnTo>
                  <a:pt x="864" y="7"/>
                </a:lnTo>
                <a:lnTo>
                  <a:pt x="836" y="2"/>
                </a:lnTo>
                <a:lnTo>
                  <a:pt x="808" y="0"/>
                </a:lnTo>
                <a:lnTo>
                  <a:pt x="779" y="0"/>
                </a:lnTo>
                <a:lnTo>
                  <a:pt x="748" y="2"/>
                </a:lnTo>
                <a:lnTo>
                  <a:pt x="0" y="107"/>
                </a:lnTo>
                <a:lnTo>
                  <a:pt x="0" y="107"/>
                </a:lnTo>
                <a:lnTo>
                  <a:pt x="29" y="103"/>
                </a:lnTo>
                <a:lnTo>
                  <a:pt x="58" y="103"/>
                </a:lnTo>
                <a:lnTo>
                  <a:pt x="84" y="104"/>
                </a:lnTo>
                <a:lnTo>
                  <a:pt x="111" y="107"/>
                </a:lnTo>
                <a:lnTo>
                  <a:pt x="137" y="111"/>
                </a:lnTo>
                <a:lnTo>
                  <a:pt x="161" y="118"/>
                </a:lnTo>
                <a:lnTo>
                  <a:pt x="185" y="126"/>
                </a:lnTo>
                <a:lnTo>
                  <a:pt x="209" y="137"/>
                </a:lnTo>
                <a:lnTo>
                  <a:pt x="229" y="148"/>
                </a:lnTo>
                <a:lnTo>
                  <a:pt x="250" y="161"/>
                </a:lnTo>
                <a:lnTo>
                  <a:pt x="270" y="175"/>
                </a:lnTo>
                <a:lnTo>
                  <a:pt x="287" y="190"/>
                </a:lnTo>
                <a:lnTo>
                  <a:pt x="303" y="207"/>
                </a:lnTo>
                <a:lnTo>
                  <a:pt x="318" y="224"/>
                </a:lnTo>
                <a:lnTo>
                  <a:pt x="331" y="243"/>
                </a:lnTo>
                <a:lnTo>
                  <a:pt x="342" y="262"/>
                </a:lnTo>
                <a:lnTo>
                  <a:pt x="571" y="696"/>
                </a:lnTo>
              </a:path>
            </a:pathLst>
          </a:custGeom>
          <a:gradFill rotWithShape="0">
            <a:gsLst>
              <a:gs pos="0">
                <a:srgbClr val="CC9900"/>
              </a:gs>
              <a:gs pos="100000">
                <a:srgbClr val="CC9900">
                  <a:gamma/>
                  <a:tint val="12157"/>
                  <a:invGamma/>
                </a:srgbClr>
              </a:gs>
            </a:gsLst>
            <a:lin ang="5400000" scaled="1"/>
          </a:gradFill>
          <a:ln>
            <a:noFill/>
          </a:ln>
          <a:effectLst>
            <a:outerShdw dist="38094" dir="21597834" algn="ctr" rotWithShape="0">
              <a:srgbClr val="996633"/>
            </a:outerShdw>
          </a:effectLst>
          <a:extLst>
            <a:ext uri="{91240B29-F687-4F45-9708-019B960494DF}">
              <a14:hiddenLine xmlns:a14="http://schemas.microsoft.com/office/drawing/2010/main" xmlns="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 rot="21369246" flipV="1">
            <a:off x="6028288" y="3840125"/>
            <a:ext cx="665163" cy="503238"/>
          </a:xfrm>
          <a:custGeom>
            <a:avLst/>
            <a:gdLst>
              <a:gd name="T0" fmla="*/ 571 w 1415"/>
              <a:gd name="T1" fmla="*/ 696 h 818"/>
              <a:gd name="T2" fmla="*/ 331 w 1415"/>
              <a:gd name="T3" fmla="*/ 818 h 818"/>
              <a:gd name="T4" fmla="*/ 1052 w 1415"/>
              <a:gd name="T5" fmla="*/ 818 h 818"/>
              <a:gd name="T6" fmla="*/ 1415 w 1415"/>
              <a:gd name="T7" fmla="*/ 232 h 818"/>
              <a:gd name="T8" fmla="*/ 1178 w 1415"/>
              <a:gd name="T9" fmla="*/ 344 h 818"/>
              <a:gd name="T10" fmla="*/ 1082 w 1415"/>
              <a:gd name="T11" fmla="*/ 162 h 818"/>
              <a:gd name="T12" fmla="*/ 1082 w 1415"/>
              <a:gd name="T13" fmla="*/ 162 h 818"/>
              <a:gd name="T14" fmla="*/ 1072 w 1415"/>
              <a:gd name="T15" fmla="*/ 147 h 818"/>
              <a:gd name="T16" fmla="*/ 1062 w 1415"/>
              <a:gd name="T17" fmla="*/ 131 h 818"/>
              <a:gd name="T18" fmla="*/ 1048 w 1415"/>
              <a:gd name="T19" fmla="*/ 116 h 818"/>
              <a:gd name="T20" fmla="*/ 1034 w 1415"/>
              <a:gd name="T21" fmla="*/ 100 h 818"/>
              <a:gd name="T22" fmla="*/ 1018 w 1415"/>
              <a:gd name="T23" fmla="*/ 85 h 818"/>
              <a:gd name="T24" fmla="*/ 1001 w 1415"/>
              <a:gd name="T25" fmla="*/ 71 h 818"/>
              <a:gd name="T26" fmla="*/ 981 w 1415"/>
              <a:gd name="T27" fmla="*/ 57 h 818"/>
              <a:gd name="T28" fmla="*/ 961 w 1415"/>
              <a:gd name="T29" fmla="*/ 43 h 818"/>
              <a:gd name="T30" fmla="*/ 938 w 1415"/>
              <a:gd name="T31" fmla="*/ 32 h 818"/>
              <a:gd name="T32" fmla="*/ 915 w 1415"/>
              <a:gd name="T33" fmla="*/ 23 h 818"/>
              <a:gd name="T34" fmla="*/ 889 w 1415"/>
              <a:gd name="T35" fmla="*/ 14 h 818"/>
              <a:gd name="T36" fmla="*/ 864 w 1415"/>
              <a:gd name="T37" fmla="*/ 7 h 818"/>
              <a:gd name="T38" fmla="*/ 836 w 1415"/>
              <a:gd name="T39" fmla="*/ 2 h 818"/>
              <a:gd name="T40" fmla="*/ 808 w 1415"/>
              <a:gd name="T41" fmla="*/ 0 h 818"/>
              <a:gd name="T42" fmla="*/ 779 w 1415"/>
              <a:gd name="T43" fmla="*/ 0 h 818"/>
              <a:gd name="T44" fmla="*/ 748 w 1415"/>
              <a:gd name="T45" fmla="*/ 2 h 818"/>
              <a:gd name="T46" fmla="*/ 0 w 1415"/>
              <a:gd name="T47" fmla="*/ 107 h 818"/>
              <a:gd name="T48" fmla="*/ 0 w 1415"/>
              <a:gd name="T49" fmla="*/ 107 h 818"/>
              <a:gd name="T50" fmla="*/ 29 w 1415"/>
              <a:gd name="T51" fmla="*/ 103 h 818"/>
              <a:gd name="T52" fmla="*/ 58 w 1415"/>
              <a:gd name="T53" fmla="*/ 103 h 818"/>
              <a:gd name="T54" fmla="*/ 84 w 1415"/>
              <a:gd name="T55" fmla="*/ 104 h 818"/>
              <a:gd name="T56" fmla="*/ 111 w 1415"/>
              <a:gd name="T57" fmla="*/ 107 h 818"/>
              <a:gd name="T58" fmla="*/ 137 w 1415"/>
              <a:gd name="T59" fmla="*/ 111 h 818"/>
              <a:gd name="T60" fmla="*/ 161 w 1415"/>
              <a:gd name="T61" fmla="*/ 118 h 818"/>
              <a:gd name="T62" fmla="*/ 185 w 1415"/>
              <a:gd name="T63" fmla="*/ 126 h 818"/>
              <a:gd name="T64" fmla="*/ 209 w 1415"/>
              <a:gd name="T65" fmla="*/ 137 h 818"/>
              <a:gd name="T66" fmla="*/ 229 w 1415"/>
              <a:gd name="T67" fmla="*/ 148 h 818"/>
              <a:gd name="T68" fmla="*/ 250 w 1415"/>
              <a:gd name="T69" fmla="*/ 161 h 818"/>
              <a:gd name="T70" fmla="*/ 270 w 1415"/>
              <a:gd name="T71" fmla="*/ 175 h 818"/>
              <a:gd name="T72" fmla="*/ 287 w 1415"/>
              <a:gd name="T73" fmla="*/ 190 h 818"/>
              <a:gd name="T74" fmla="*/ 303 w 1415"/>
              <a:gd name="T75" fmla="*/ 207 h 818"/>
              <a:gd name="T76" fmla="*/ 318 w 1415"/>
              <a:gd name="T77" fmla="*/ 224 h 818"/>
              <a:gd name="T78" fmla="*/ 331 w 1415"/>
              <a:gd name="T79" fmla="*/ 243 h 818"/>
              <a:gd name="T80" fmla="*/ 342 w 1415"/>
              <a:gd name="T81" fmla="*/ 262 h 818"/>
              <a:gd name="T82" fmla="*/ 571 w 1415"/>
              <a:gd name="T83" fmla="*/ 696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15" h="818">
                <a:moveTo>
                  <a:pt x="571" y="696"/>
                </a:moveTo>
                <a:lnTo>
                  <a:pt x="331" y="818"/>
                </a:lnTo>
                <a:lnTo>
                  <a:pt x="1052" y="818"/>
                </a:lnTo>
                <a:lnTo>
                  <a:pt x="1415" y="232"/>
                </a:lnTo>
                <a:lnTo>
                  <a:pt x="1178" y="344"/>
                </a:lnTo>
                <a:lnTo>
                  <a:pt x="1082" y="162"/>
                </a:lnTo>
                <a:lnTo>
                  <a:pt x="1082" y="162"/>
                </a:lnTo>
                <a:lnTo>
                  <a:pt x="1072" y="147"/>
                </a:lnTo>
                <a:lnTo>
                  <a:pt x="1062" y="131"/>
                </a:lnTo>
                <a:lnTo>
                  <a:pt x="1048" y="116"/>
                </a:lnTo>
                <a:lnTo>
                  <a:pt x="1034" y="100"/>
                </a:lnTo>
                <a:lnTo>
                  <a:pt x="1018" y="85"/>
                </a:lnTo>
                <a:lnTo>
                  <a:pt x="1001" y="71"/>
                </a:lnTo>
                <a:lnTo>
                  <a:pt x="981" y="57"/>
                </a:lnTo>
                <a:lnTo>
                  <a:pt x="961" y="43"/>
                </a:lnTo>
                <a:lnTo>
                  <a:pt x="938" y="32"/>
                </a:lnTo>
                <a:lnTo>
                  <a:pt x="915" y="23"/>
                </a:lnTo>
                <a:lnTo>
                  <a:pt x="889" y="14"/>
                </a:lnTo>
                <a:lnTo>
                  <a:pt x="864" y="7"/>
                </a:lnTo>
                <a:lnTo>
                  <a:pt x="836" y="2"/>
                </a:lnTo>
                <a:lnTo>
                  <a:pt x="808" y="0"/>
                </a:lnTo>
                <a:lnTo>
                  <a:pt x="779" y="0"/>
                </a:lnTo>
                <a:lnTo>
                  <a:pt x="748" y="2"/>
                </a:lnTo>
                <a:lnTo>
                  <a:pt x="0" y="107"/>
                </a:lnTo>
                <a:lnTo>
                  <a:pt x="0" y="107"/>
                </a:lnTo>
                <a:lnTo>
                  <a:pt x="29" y="103"/>
                </a:lnTo>
                <a:lnTo>
                  <a:pt x="58" y="103"/>
                </a:lnTo>
                <a:lnTo>
                  <a:pt x="84" y="104"/>
                </a:lnTo>
                <a:lnTo>
                  <a:pt x="111" y="107"/>
                </a:lnTo>
                <a:lnTo>
                  <a:pt x="137" y="111"/>
                </a:lnTo>
                <a:lnTo>
                  <a:pt x="161" y="118"/>
                </a:lnTo>
                <a:lnTo>
                  <a:pt x="185" y="126"/>
                </a:lnTo>
                <a:lnTo>
                  <a:pt x="209" y="137"/>
                </a:lnTo>
                <a:lnTo>
                  <a:pt x="229" y="148"/>
                </a:lnTo>
                <a:lnTo>
                  <a:pt x="250" y="161"/>
                </a:lnTo>
                <a:lnTo>
                  <a:pt x="270" y="175"/>
                </a:lnTo>
                <a:lnTo>
                  <a:pt x="287" y="190"/>
                </a:lnTo>
                <a:lnTo>
                  <a:pt x="303" y="207"/>
                </a:lnTo>
                <a:lnTo>
                  <a:pt x="318" y="224"/>
                </a:lnTo>
                <a:lnTo>
                  <a:pt x="331" y="243"/>
                </a:lnTo>
                <a:lnTo>
                  <a:pt x="342" y="262"/>
                </a:lnTo>
                <a:lnTo>
                  <a:pt x="571" y="696"/>
                </a:lnTo>
              </a:path>
            </a:pathLst>
          </a:custGeom>
          <a:gradFill rotWithShape="0">
            <a:gsLst>
              <a:gs pos="0">
                <a:srgbClr val="CC9900"/>
              </a:gs>
              <a:gs pos="100000">
                <a:srgbClr val="CC9900">
                  <a:gamma/>
                  <a:tint val="12157"/>
                  <a:invGamma/>
                </a:srgbClr>
              </a:gs>
            </a:gsLst>
            <a:lin ang="5400000" scaled="1"/>
          </a:gradFill>
          <a:ln>
            <a:noFill/>
          </a:ln>
          <a:effectLst>
            <a:outerShdw dist="38094" dir="21597834" algn="ctr" rotWithShape="0">
              <a:srgbClr val="996633"/>
            </a:outerShdw>
          </a:effectLst>
          <a:extLst>
            <a:ext uri="{91240B29-F687-4F45-9708-019B960494DF}">
              <a14:hiddenLine xmlns:a14="http://schemas.microsoft.com/office/drawing/2010/main" xmlns="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2339752" y="3573016"/>
            <a:ext cx="60144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100" b="1" dirty="0" smtClean="0">
                <a:solidFill>
                  <a:schemeClr val="bg1"/>
                </a:solidFill>
              </a:rPr>
              <a:t>ID/PW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6116174" y="3933056"/>
            <a:ext cx="58381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100" b="1" dirty="0" smtClean="0">
                <a:solidFill>
                  <a:schemeClr val="bg1"/>
                </a:solidFill>
              </a:rPr>
              <a:t>인증</a:t>
            </a:r>
            <a:r>
              <a:rPr lang="ko-KR" altLang="en-US" sz="1100" b="1" dirty="0">
                <a:solidFill>
                  <a:schemeClr val="bg1"/>
                </a:solidFill>
              </a:rPr>
              <a:t>서</a:t>
            </a:r>
          </a:p>
        </p:txBody>
      </p:sp>
    </p:spTree>
    <p:extLst>
      <p:ext uri="{BB962C8B-B14F-4D97-AF65-F5344CB8AC3E}">
        <p14:creationId xmlns:p14="http://schemas.microsoft.com/office/powerpoint/2010/main" xmlns="" val="381834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0" t="11177" r="9789" b="11680"/>
          <a:stretch/>
        </p:blipFill>
        <p:spPr bwMode="auto">
          <a:xfrm>
            <a:off x="890912" y="1431203"/>
            <a:ext cx="7201400" cy="4250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로그인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251520" y="836712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회원 가입시의 아이디 </a:t>
            </a: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비밀번호 찾기</a:t>
            </a:r>
            <a:endParaRPr lang="en-US" altLang="ko-KR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5197" y="6071680"/>
            <a:ext cx="348524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dirty="0" smtClean="0"/>
              <a:t>사업자 등록번호를 조회해서 아이디의 일부 확인가능</a:t>
            </a:r>
            <a:endParaRPr lang="en-US" altLang="ko-KR" sz="110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sz="1100" dirty="0" smtClean="0"/>
              <a:t>비밀번호 </a:t>
            </a:r>
            <a:r>
              <a:rPr lang="ko-KR" altLang="en-US" sz="1100" dirty="0" err="1" smtClean="0"/>
              <a:t>분실시</a:t>
            </a:r>
            <a:r>
              <a:rPr lang="ko-KR" altLang="en-US" sz="1100" dirty="0" smtClean="0"/>
              <a:t> 안내사항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4932040" y="3391109"/>
            <a:ext cx="504056" cy="1445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4644008" y="3391109"/>
            <a:ext cx="288032" cy="1445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4860031" y="1169370"/>
            <a:ext cx="3888433" cy="1800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7" t="6472" r="2083" b="7744"/>
          <a:stretch/>
        </p:blipFill>
        <p:spPr bwMode="auto">
          <a:xfrm>
            <a:off x="517979" y="3920683"/>
            <a:ext cx="3693982" cy="206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499795" y="3893299"/>
            <a:ext cx="3722103" cy="21180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1177685" y="5045428"/>
            <a:ext cx="983649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3" t="9547" r="1509" b="14133"/>
          <a:stretch/>
        </p:blipFill>
        <p:spPr bwMode="auto">
          <a:xfrm>
            <a:off x="4876986" y="1199876"/>
            <a:ext cx="3854118" cy="176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Freeform 9"/>
          <p:cNvSpPr>
            <a:spLocks/>
          </p:cNvSpPr>
          <p:nvPr/>
        </p:nvSpPr>
        <p:spPr bwMode="auto">
          <a:xfrm rot="20401853" flipV="1">
            <a:off x="5330376" y="2951389"/>
            <a:ext cx="665163" cy="503238"/>
          </a:xfrm>
          <a:custGeom>
            <a:avLst/>
            <a:gdLst>
              <a:gd name="T0" fmla="*/ 571 w 1415"/>
              <a:gd name="T1" fmla="*/ 696 h 818"/>
              <a:gd name="T2" fmla="*/ 331 w 1415"/>
              <a:gd name="T3" fmla="*/ 818 h 818"/>
              <a:gd name="T4" fmla="*/ 1052 w 1415"/>
              <a:gd name="T5" fmla="*/ 818 h 818"/>
              <a:gd name="T6" fmla="*/ 1415 w 1415"/>
              <a:gd name="T7" fmla="*/ 232 h 818"/>
              <a:gd name="T8" fmla="*/ 1178 w 1415"/>
              <a:gd name="T9" fmla="*/ 344 h 818"/>
              <a:gd name="T10" fmla="*/ 1082 w 1415"/>
              <a:gd name="T11" fmla="*/ 162 h 818"/>
              <a:gd name="T12" fmla="*/ 1082 w 1415"/>
              <a:gd name="T13" fmla="*/ 162 h 818"/>
              <a:gd name="T14" fmla="*/ 1072 w 1415"/>
              <a:gd name="T15" fmla="*/ 147 h 818"/>
              <a:gd name="T16" fmla="*/ 1062 w 1415"/>
              <a:gd name="T17" fmla="*/ 131 h 818"/>
              <a:gd name="T18" fmla="*/ 1048 w 1415"/>
              <a:gd name="T19" fmla="*/ 116 h 818"/>
              <a:gd name="T20" fmla="*/ 1034 w 1415"/>
              <a:gd name="T21" fmla="*/ 100 h 818"/>
              <a:gd name="T22" fmla="*/ 1018 w 1415"/>
              <a:gd name="T23" fmla="*/ 85 h 818"/>
              <a:gd name="T24" fmla="*/ 1001 w 1415"/>
              <a:gd name="T25" fmla="*/ 71 h 818"/>
              <a:gd name="T26" fmla="*/ 981 w 1415"/>
              <a:gd name="T27" fmla="*/ 57 h 818"/>
              <a:gd name="T28" fmla="*/ 961 w 1415"/>
              <a:gd name="T29" fmla="*/ 43 h 818"/>
              <a:gd name="T30" fmla="*/ 938 w 1415"/>
              <a:gd name="T31" fmla="*/ 32 h 818"/>
              <a:gd name="T32" fmla="*/ 915 w 1415"/>
              <a:gd name="T33" fmla="*/ 23 h 818"/>
              <a:gd name="T34" fmla="*/ 889 w 1415"/>
              <a:gd name="T35" fmla="*/ 14 h 818"/>
              <a:gd name="T36" fmla="*/ 864 w 1415"/>
              <a:gd name="T37" fmla="*/ 7 h 818"/>
              <a:gd name="T38" fmla="*/ 836 w 1415"/>
              <a:gd name="T39" fmla="*/ 2 h 818"/>
              <a:gd name="T40" fmla="*/ 808 w 1415"/>
              <a:gd name="T41" fmla="*/ 0 h 818"/>
              <a:gd name="T42" fmla="*/ 779 w 1415"/>
              <a:gd name="T43" fmla="*/ 0 h 818"/>
              <a:gd name="T44" fmla="*/ 748 w 1415"/>
              <a:gd name="T45" fmla="*/ 2 h 818"/>
              <a:gd name="T46" fmla="*/ 0 w 1415"/>
              <a:gd name="T47" fmla="*/ 107 h 818"/>
              <a:gd name="T48" fmla="*/ 0 w 1415"/>
              <a:gd name="T49" fmla="*/ 107 h 818"/>
              <a:gd name="T50" fmla="*/ 29 w 1415"/>
              <a:gd name="T51" fmla="*/ 103 h 818"/>
              <a:gd name="T52" fmla="*/ 58 w 1415"/>
              <a:gd name="T53" fmla="*/ 103 h 818"/>
              <a:gd name="T54" fmla="*/ 84 w 1415"/>
              <a:gd name="T55" fmla="*/ 104 h 818"/>
              <a:gd name="T56" fmla="*/ 111 w 1415"/>
              <a:gd name="T57" fmla="*/ 107 h 818"/>
              <a:gd name="T58" fmla="*/ 137 w 1415"/>
              <a:gd name="T59" fmla="*/ 111 h 818"/>
              <a:gd name="T60" fmla="*/ 161 w 1415"/>
              <a:gd name="T61" fmla="*/ 118 h 818"/>
              <a:gd name="T62" fmla="*/ 185 w 1415"/>
              <a:gd name="T63" fmla="*/ 126 h 818"/>
              <a:gd name="T64" fmla="*/ 209 w 1415"/>
              <a:gd name="T65" fmla="*/ 137 h 818"/>
              <a:gd name="T66" fmla="*/ 229 w 1415"/>
              <a:gd name="T67" fmla="*/ 148 h 818"/>
              <a:gd name="T68" fmla="*/ 250 w 1415"/>
              <a:gd name="T69" fmla="*/ 161 h 818"/>
              <a:gd name="T70" fmla="*/ 270 w 1415"/>
              <a:gd name="T71" fmla="*/ 175 h 818"/>
              <a:gd name="T72" fmla="*/ 287 w 1415"/>
              <a:gd name="T73" fmla="*/ 190 h 818"/>
              <a:gd name="T74" fmla="*/ 303 w 1415"/>
              <a:gd name="T75" fmla="*/ 207 h 818"/>
              <a:gd name="T76" fmla="*/ 318 w 1415"/>
              <a:gd name="T77" fmla="*/ 224 h 818"/>
              <a:gd name="T78" fmla="*/ 331 w 1415"/>
              <a:gd name="T79" fmla="*/ 243 h 818"/>
              <a:gd name="T80" fmla="*/ 342 w 1415"/>
              <a:gd name="T81" fmla="*/ 262 h 818"/>
              <a:gd name="T82" fmla="*/ 571 w 1415"/>
              <a:gd name="T83" fmla="*/ 696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15" h="818">
                <a:moveTo>
                  <a:pt x="571" y="696"/>
                </a:moveTo>
                <a:lnTo>
                  <a:pt x="331" y="818"/>
                </a:lnTo>
                <a:lnTo>
                  <a:pt x="1052" y="818"/>
                </a:lnTo>
                <a:lnTo>
                  <a:pt x="1415" y="232"/>
                </a:lnTo>
                <a:lnTo>
                  <a:pt x="1178" y="344"/>
                </a:lnTo>
                <a:lnTo>
                  <a:pt x="1082" y="162"/>
                </a:lnTo>
                <a:lnTo>
                  <a:pt x="1082" y="162"/>
                </a:lnTo>
                <a:lnTo>
                  <a:pt x="1072" y="147"/>
                </a:lnTo>
                <a:lnTo>
                  <a:pt x="1062" y="131"/>
                </a:lnTo>
                <a:lnTo>
                  <a:pt x="1048" y="116"/>
                </a:lnTo>
                <a:lnTo>
                  <a:pt x="1034" y="100"/>
                </a:lnTo>
                <a:lnTo>
                  <a:pt x="1018" y="85"/>
                </a:lnTo>
                <a:lnTo>
                  <a:pt x="1001" y="71"/>
                </a:lnTo>
                <a:lnTo>
                  <a:pt x="981" y="57"/>
                </a:lnTo>
                <a:lnTo>
                  <a:pt x="961" y="43"/>
                </a:lnTo>
                <a:lnTo>
                  <a:pt x="938" y="32"/>
                </a:lnTo>
                <a:lnTo>
                  <a:pt x="915" y="23"/>
                </a:lnTo>
                <a:lnTo>
                  <a:pt x="889" y="14"/>
                </a:lnTo>
                <a:lnTo>
                  <a:pt x="864" y="7"/>
                </a:lnTo>
                <a:lnTo>
                  <a:pt x="836" y="2"/>
                </a:lnTo>
                <a:lnTo>
                  <a:pt x="808" y="0"/>
                </a:lnTo>
                <a:lnTo>
                  <a:pt x="779" y="0"/>
                </a:lnTo>
                <a:lnTo>
                  <a:pt x="748" y="2"/>
                </a:lnTo>
                <a:lnTo>
                  <a:pt x="0" y="107"/>
                </a:lnTo>
                <a:lnTo>
                  <a:pt x="0" y="107"/>
                </a:lnTo>
                <a:lnTo>
                  <a:pt x="29" y="103"/>
                </a:lnTo>
                <a:lnTo>
                  <a:pt x="58" y="103"/>
                </a:lnTo>
                <a:lnTo>
                  <a:pt x="84" y="104"/>
                </a:lnTo>
                <a:lnTo>
                  <a:pt x="111" y="107"/>
                </a:lnTo>
                <a:lnTo>
                  <a:pt x="137" y="111"/>
                </a:lnTo>
                <a:lnTo>
                  <a:pt x="161" y="118"/>
                </a:lnTo>
                <a:lnTo>
                  <a:pt x="185" y="126"/>
                </a:lnTo>
                <a:lnTo>
                  <a:pt x="209" y="137"/>
                </a:lnTo>
                <a:lnTo>
                  <a:pt x="229" y="148"/>
                </a:lnTo>
                <a:lnTo>
                  <a:pt x="250" y="161"/>
                </a:lnTo>
                <a:lnTo>
                  <a:pt x="270" y="175"/>
                </a:lnTo>
                <a:lnTo>
                  <a:pt x="287" y="190"/>
                </a:lnTo>
                <a:lnTo>
                  <a:pt x="303" y="207"/>
                </a:lnTo>
                <a:lnTo>
                  <a:pt x="318" y="224"/>
                </a:lnTo>
                <a:lnTo>
                  <a:pt x="331" y="243"/>
                </a:lnTo>
                <a:lnTo>
                  <a:pt x="342" y="262"/>
                </a:lnTo>
                <a:lnTo>
                  <a:pt x="571" y="696"/>
                </a:lnTo>
              </a:path>
            </a:pathLst>
          </a:custGeom>
          <a:gradFill rotWithShape="0">
            <a:gsLst>
              <a:gs pos="0">
                <a:srgbClr val="CC9900"/>
              </a:gs>
              <a:gs pos="100000">
                <a:srgbClr val="CC9900">
                  <a:gamma/>
                  <a:tint val="12157"/>
                  <a:invGamma/>
                </a:srgbClr>
              </a:gs>
            </a:gsLst>
            <a:lin ang="5400000" scaled="1"/>
          </a:gradFill>
          <a:ln>
            <a:noFill/>
          </a:ln>
          <a:effectLst>
            <a:outerShdw dist="38094" dir="21597834" algn="ctr" rotWithShape="0">
              <a:srgbClr val="996633"/>
            </a:outerShdw>
          </a:effectLst>
          <a:extLst>
            <a:ext uri="{91240B29-F687-4F45-9708-019B960494DF}">
              <a14:hiddenLine xmlns:a14="http://schemas.microsoft.com/office/drawing/2010/main" xmlns="" w="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367305" y="3020960"/>
            <a:ext cx="7168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b="1" dirty="0" smtClean="0"/>
              <a:t>비밀번호</a:t>
            </a:r>
            <a:endParaRPr lang="en-US" altLang="ko-KR" sz="1100" b="1" dirty="0" smtClean="0"/>
          </a:p>
          <a:p>
            <a:pPr algn="ctr"/>
            <a:r>
              <a:rPr lang="ko-KR" altLang="en-US" sz="1100" b="1" dirty="0" smtClean="0"/>
              <a:t>찾</a:t>
            </a:r>
            <a:r>
              <a:rPr lang="ko-KR" altLang="en-US" sz="1100" b="1" dirty="0"/>
              <a:t>기</a:t>
            </a:r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 rot="11324283" flipV="1">
            <a:off x="3896225" y="3412030"/>
            <a:ext cx="665163" cy="503238"/>
          </a:xfrm>
          <a:custGeom>
            <a:avLst/>
            <a:gdLst>
              <a:gd name="T0" fmla="*/ 571 w 1415"/>
              <a:gd name="T1" fmla="*/ 696 h 818"/>
              <a:gd name="T2" fmla="*/ 331 w 1415"/>
              <a:gd name="T3" fmla="*/ 818 h 818"/>
              <a:gd name="T4" fmla="*/ 1052 w 1415"/>
              <a:gd name="T5" fmla="*/ 818 h 818"/>
              <a:gd name="T6" fmla="*/ 1415 w 1415"/>
              <a:gd name="T7" fmla="*/ 232 h 818"/>
              <a:gd name="T8" fmla="*/ 1178 w 1415"/>
              <a:gd name="T9" fmla="*/ 344 h 818"/>
              <a:gd name="T10" fmla="*/ 1082 w 1415"/>
              <a:gd name="T11" fmla="*/ 162 h 818"/>
              <a:gd name="T12" fmla="*/ 1082 w 1415"/>
              <a:gd name="T13" fmla="*/ 162 h 818"/>
              <a:gd name="T14" fmla="*/ 1072 w 1415"/>
              <a:gd name="T15" fmla="*/ 147 h 818"/>
              <a:gd name="T16" fmla="*/ 1062 w 1415"/>
              <a:gd name="T17" fmla="*/ 131 h 818"/>
              <a:gd name="T18" fmla="*/ 1048 w 1415"/>
              <a:gd name="T19" fmla="*/ 116 h 818"/>
              <a:gd name="T20" fmla="*/ 1034 w 1415"/>
              <a:gd name="T21" fmla="*/ 100 h 818"/>
              <a:gd name="T22" fmla="*/ 1018 w 1415"/>
              <a:gd name="T23" fmla="*/ 85 h 818"/>
              <a:gd name="T24" fmla="*/ 1001 w 1415"/>
              <a:gd name="T25" fmla="*/ 71 h 818"/>
              <a:gd name="T26" fmla="*/ 981 w 1415"/>
              <a:gd name="T27" fmla="*/ 57 h 818"/>
              <a:gd name="T28" fmla="*/ 961 w 1415"/>
              <a:gd name="T29" fmla="*/ 43 h 818"/>
              <a:gd name="T30" fmla="*/ 938 w 1415"/>
              <a:gd name="T31" fmla="*/ 32 h 818"/>
              <a:gd name="T32" fmla="*/ 915 w 1415"/>
              <a:gd name="T33" fmla="*/ 23 h 818"/>
              <a:gd name="T34" fmla="*/ 889 w 1415"/>
              <a:gd name="T35" fmla="*/ 14 h 818"/>
              <a:gd name="T36" fmla="*/ 864 w 1415"/>
              <a:gd name="T37" fmla="*/ 7 h 818"/>
              <a:gd name="T38" fmla="*/ 836 w 1415"/>
              <a:gd name="T39" fmla="*/ 2 h 818"/>
              <a:gd name="T40" fmla="*/ 808 w 1415"/>
              <a:gd name="T41" fmla="*/ 0 h 818"/>
              <a:gd name="T42" fmla="*/ 779 w 1415"/>
              <a:gd name="T43" fmla="*/ 0 h 818"/>
              <a:gd name="T44" fmla="*/ 748 w 1415"/>
              <a:gd name="T45" fmla="*/ 2 h 818"/>
              <a:gd name="T46" fmla="*/ 0 w 1415"/>
              <a:gd name="T47" fmla="*/ 107 h 818"/>
              <a:gd name="T48" fmla="*/ 0 w 1415"/>
              <a:gd name="T49" fmla="*/ 107 h 818"/>
              <a:gd name="T50" fmla="*/ 29 w 1415"/>
              <a:gd name="T51" fmla="*/ 103 h 818"/>
              <a:gd name="T52" fmla="*/ 58 w 1415"/>
              <a:gd name="T53" fmla="*/ 103 h 818"/>
              <a:gd name="T54" fmla="*/ 84 w 1415"/>
              <a:gd name="T55" fmla="*/ 104 h 818"/>
              <a:gd name="T56" fmla="*/ 111 w 1415"/>
              <a:gd name="T57" fmla="*/ 107 h 818"/>
              <a:gd name="T58" fmla="*/ 137 w 1415"/>
              <a:gd name="T59" fmla="*/ 111 h 818"/>
              <a:gd name="T60" fmla="*/ 161 w 1415"/>
              <a:gd name="T61" fmla="*/ 118 h 818"/>
              <a:gd name="T62" fmla="*/ 185 w 1415"/>
              <a:gd name="T63" fmla="*/ 126 h 818"/>
              <a:gd name="T64" fmla="*/ 209 w 1415"/>
              <a:gd name="T65" fmla="*/ 137 h 818"/>
              <a:gd name="T66" fmla="*/ 229 w 1415"/>
              <a:gd name="T67" fmla="*/ 148 h 818"/>
              <a:gd name="T68" fmla="*/ 250 w 1415"/>
              <a:gd name="T69" fmla="*/ 161 h 818"/>
              <a:gd name="T70" fmla="*/ 270 w 1415"/>
              <a:gd name="T71" fmla="*/ 175 h 818"/>
              <a:gd name="T72" fmla="*/ 287 w 1415"/>
              <a:gd name="T73" fmla="*/ 190 h 818"/>
              <a:gd name="T74" fmla="*/ 303 w 1415"/>
              <a:gd name="T75" fmla="*/ 207 h 818"/>
              <a:gd name="T76" fmla="*/ 318 w 1415"/>
              <a:gd name="T77" fmla="*/ 224 h 818"/>
              <a:gd name="T78" fmla="*/ 331 w 1415"/>
              <a:gd name="T79" fmla="*/ 243 h 818"/>
              <a:gd name="T80" fmla="*/ 342 w 1415"/>
              <a:gd name="T81" fmla="*/ 262 h 818"/>
              <a:gd name="T82" fmla="*/ 571 w 1415"/>
              <a:gd name="T83" fmla="*/ 696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15" h="818">
                <a:moveTo>
                  <a:pt x="571" y="696"/>
                </a:moveTo>
                <a:lnTo>
                  <a:pt x="331" y="818"/>
                </a:lnTo>
                <a:lnTo>
                  <a:pt x="1052" y="818"/>
                </a:lnTo>
                <a:lnTo>
                  <a:pt x="1415" y="232"/>
                </a:lnTo>
                <a:lnTo>
                  <a:pt x="1178" y="344"/>
                </a:lnTo>
                <a:lnTo>
                  <a:pt x="1082" y="162"/>
                </a:lnTo>
                <a:lnTo>
                  <a:pt x="1082" y="162"/>
                </a:lnTo>
                <a:lnTo>
                  <a:pt x="1072" y="147"/>
                </a:lnTo>
                <a:lnTo>
                  <a:pt x="1062" y="131"/>
                </a:lnTo>
                <a:lnTo>
                  <a:pt x="1048" y="116"/>
                </a:lnTo>
                <a:lnTo>
                  <a:pt x="1034" y="100"/>
                </a:lnTo>
                <a:lnTo>
                  <a:pt x="1018" y="85"/>
                </a:lnTo>
                <a:lnTo>
                  <a:pt x="1001" y="71"/>
                </a:lnTo>
                <a:lnTo>
                  <a:pt x="981" y="57"/>
                </a:lnTo>
                <a:lnTo>
                  <a:pt x="961" y="43"/>
                </a:lnTo>
                <a:lnTo>
                  <a:pt x="938" y="32"/>
                </a:lnTo>
                <a:lnTo>
                  <a:pt x="915" y="23"/>
                </a:lnTo>
                <a:lnTo>
                  <a:pt x="889" y="14"/>
                </a:lnTo>
                <a:lnTo>
                  <a:pt x="864" y="7"/>
                </a:lnTo>
                <a:lnTo>
                  <a:pt x="836" y="2"/>
                </a:lnTo>
                <a:lnTo>
                  <a:pt x="808" y="0"/>
                </a:lnTo>
                <a:lnTo>
                  <a:pt x="779" y="0"/>
                </a:lnTo>
                <a:lnTo>
                  <a:pt x="748" y="2"/>
                </a:lnTo>
                <a:lnTo>
                  <a:pt x="0" y="107"/>
                </a:lnTo>
                <a:lnTo>
                  <a:pt x="0" y="107"/>
                </a:lnTo>
                <a:lnTo>
                  <a:pt x="29" y="103"/>
                </a:lnTo>
                <a:lnTo>
                  <a:pt x="58" y="103"/>
                </a:lnTo>
                <a:lnTo>
                  <a:pt x="84" y="104"/>
                </a:lnTo>
                <a:lnTo>
                  <a:pt x="111" y="107"/>
                </a:lnTo>
                <a:lnTo>
                  <a:pt x="137" y="111"/>
                </a:lnTo>
                <a:lnTo>
                  <a:pt x="161" y="118"/>
                </a:lnTo>
                <a:lnTo>
                  <a:pt x="185" y="126"/>
                </a:lnTo>
                <a:lnTo>
                  <a:pt x="209" y="137"/>
                </a:lnTo>
                <a:lnTo>
                  <a:pt x="229" y="148"/>
                </a:lnTo>
                <a:lnTo>
                  <a:pt x="250" y="161"/>
                </a:lnTo>
                <a:lnTo>
                  <a:pt x="270" y="175"/>
                </a:lnTo>
                <a:lnTo>
                  <a:pt x="287" y="190"/>
                </a:lnTo>
                <a:lnTo>
                  <a:pt x="303" y="207"/>
                </a:lnTo>
                <a:lnTo>
                  <a:pt x="318" y="224"/>
                </a:lnTo>
                <a:lnTo>
                  <a:pt x="331" y="243"/>
                </a:lnTo>
                <a:lnTo>
                  <a:pt x="342" y="262"/>
                </a:lnTo>
                <a:lnTo>
                  <a:pt x="571" y="696"/>
                </a:lnTo>
              </a:path>
            </a:pathLst>
          </a:custGeom>
          <a:gradFill rotWithShape="0">
            <a:gsLst>
              <a:gs pos="0">
                <a:srgbClr val="CC9900"/>
              </a:gs>
              <a:gs pos="100000">
                <a:srgbClr val="CC9900">
                  <a:gamma/>
                  <a:tint val="12157"/>
                  <a:invGamma/>
                </a:srgbClr>
              </a:gs>
            </a:gsLst>
            <a:lin ang="16200000" scaled="0"/>
          </a:gradFill>
          <a:ln>
            <a:noFill/>
          </a:ln>
          <a:effectLst>
            <a:outerShdw dist="38094" dir="21597834" algn="ctr" rotWithShape="0">
              <a:srgbClr val="996633"/>
            </a:outerShdw>
          </a:effectLst>
          <a:extLst/>
        </p:spPr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3934323" y="3481601"/>
            <a:ext cx="62388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100" b="1" dirty="0" smtClean="0"/>
              <a:t>아이디 </a:t>
            </a:r>
            <a:endParaRPr lang="en-US" altLang="ko-KR" sz="1100" b="1" dirty="0" smtClean="0"/>
          </a:p>
          <a:p>
            <a:r>
              <a:rPr lang="ko-KR" altLang="en-US" sz="1100" b="1" dirty="0" smtClean="0"/>
              <a:t>찾기</a:t>
            </a:r>
            <a:endParaRPr lang="ko-KR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xmlns="" val="280672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755576" y="1211528"/>
            <a:ext cx="7669831" cy="5313816"/>
            <a:chOff x="755576" y="1211528"/>
            <a:chExt cx="7669831" cy="5313816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093" t="9348" r="2612" b="4285"/>
            <a:stretch/>
          </p:blipFill>
          <p:spPr bwMode="auto">
            <a:xfrm>
              <a:off x="755576" y="1211528"/>
              <a:ext cx="7669831" cy="531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574" t="44646" r="49654" b="53125"/>
            <a:stretch/>
          </p:blipFill>
          <p:spPr bwMode="auto">
            <a:xfrm>
              <a:off x="3695123" y="3388027"/>
              <a:ext cx="335280" cy="137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 descr="E:\15_국토부_화물운송실적2014\15_99_기타작업\20150311_교육자료수정\fap_titl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8177" y="3386133"/>
              <a:ext cx="720079" cy="107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/>
              <a:pPr/>
              <a:t>14</a:t>
            </a:fld>
            <a:endParaRPr lang="ko-KR" altLang="en-US" dirty="0"/>
          </a:p>
        </p:txBody>
      </p:sp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정보관리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525180" y="1472211"/>
            <a:ext cx="927140" cy="309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 설명선 21"/>
          <p:cNvSpPr/>
          <p:nvPr/>
        </p:nvSpPr>
        <p:spPr>
          <a:xfrm>
            <a:off x="7410631" y="944395"/>
            <a:ext cx="1625865" cy="261610"/>
          </a:xfrm>
          <a:prstGeom prst="wedgeRectCallout">
            <a:avLst>
              <a:gd name="adj1" fmla="val -47366"/>
              <a:gd name="adj2" fmla="val 15169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 </a:t>
            </a:r>
            <a:r>
              <a:rPr lang="ko-KR" altLang="en-US" sz="1100" dirty="0" smtClean="0"/>
              <a:t>정보관리 버튼 클릭</a:t>
            </a: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xmlns="" val="31391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420" t="9856" r="3376" b="16141"/>
          <a:stretch/>
        </p:blipFill>
        <p:spPr bwMode="auto">
          <a:xfrm>
            <a:off x="2186609" y="1859621"/>
            <a:ext cx="6872200" cy="423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정보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거래처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현황 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15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26" name="직사각형 25"/>
          <p:cNvSpPr/>
          <p:nvPr/>
        </p:nvSpPr>
        <p:spPr>
          <a:xfrm>
            <a:off x="277398" y="766252"/>
            <a:ext cx="8568952" cy="841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거래처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의뢰자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화주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운수사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및 위탁업체 관리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신고시에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사업자번호를 입력하는 이유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정보 누락으로 인한 불이익 방지 목적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거래처가 운수사업자인 경우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거래처 등록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화주는 웹 </a:t>
            </a:r>
            <a:r>
              <a:rPr lang="ko-KR" altLang="en-US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즐겨찾기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편의성 용도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51520" y="1839370"/>
            <a:ext cx="1800200" cy="306467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61950" indent="-361950"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200" smtClean="0">
                <a:latin typeface="+mj-ea"/>
                <a:ea typeface="+mj-ea"/>
              </a:rPr>
              <a:t>거래처 현황</a:t>
            </a:r>
            <a:endParaRPr lang="ko-KR" altLang="en-US" sz="1200" dirty="0" smtClean="0"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9624" y="2190056"/>
            <a:ext cx="180209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95250" indent="-95250">
              <a:buFont typeface="Arial" panose="020B0604020202020204" pitchFamily="34" charset="0"/>
              <a:buChar char="•"/>
            </a:pPr>
            <a:r>
              <a:rPr lang="ko-KR" altLang="en-US" sz="1050" dirty="0" smtClean="0"/>
              <a:t>등록된 거래처를 조회</a:t>
            </a:r>
            <a:r>
              <a:rPr lang="en-US" altLang="ko-KR" sz="1050" dirty="0" smtClean="0"/>
              <a:t>/</a:t>
            </a:r>
            <a:r>
              <a:rPr lang="ko-KR" altLang="en-US" sz="1050" dirty="0" smtClean="0"/>
              <a:t>관리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46793" y="2780928"/>
            <a:ext cx="1800200" cy="306467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61950" indent="-361950"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smtClean="0">
                <a:latin typeface="+mj-ea"/>
                <a:ea typeface="+mj-ea"/>
              </a:rPr>
              <a:t>거래처 등록</a:t>
            </a:r>
          </a:p>
        </p:txBody>
      </p:sp>
      <p:sp>
        <p:nvSpPr>
          <p:cNvPr id="13" name="텍스트 개체 틀 2"/>
          <p:cNvSpPr txBox="1">
            <a:spLocks/>
          </p:cNvSpPr>
          <p:nvPr/>
        </p:nvSpPr>
        <p:spPr>
          <a:xfrm>
            <a:off x="259624" y="3140968"/>
            <a:ext cx="2512176" cy="2821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050" b="1" dirty="0" smtClean="0"/>
              <a:t>선택 등록</a:t>
            </a:r>
          </a:p>
          <a:p>
            <a:pPr marL="361950" lvl="1" indent="-173038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000" dirty="0" smtClean="0"/>
              <a:t>시스템 보유 업체목록에서 </a:t>
            </a:r>
            <a:r>
              <a:rPr lang="en-US" altLang="ko-KR" sz="1000" dirty="0" smtClean="0"/>
              <a:t/>
            </a:r>
            <a:br>
              <a:rPr lang="en-US" altLang="ko-KR" sz="1000" dirty="0" smtClean="0"/>
            </a:br>
            <a:r>
              <a:rPr lang="ko-KR" altLang="en-US" sz="1000" dirty="0" smtClean="0"/>
              <a:t>선택하여 등록</a:t>
            </a:r>
            <a:endParaRPr lang="en-US" altLang="ko-KR" sz="1000" dirty="0" smtClean="0"/>
          </a:p>
          <a:p>
            <a:pPr marL="361950" lvl="1" indent="-173038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ko-KR" sz="1000" dirty="0" smtClean="0"/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050" b="1" dirty="0" smtClean="0"/>
              <a:t>작성 등록</a:t>
            </a:r>
            <a:endParaRPr lang="ko-KR" altLang="en-US" sz="1050" b="1" dirty="0"/>
          </a:p>
          <a:p>
            <a:pPr marL="361950" lvl="1" indent="-173038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000" dirty="0" smtClean="0"/>
              <a:t>화면에서 입력하여 등록</a:t>
            </a:r>
            <a:endParaRPr lang="en-US" altLang="ko-KR" sz="1000" dirty="0" smtClean="0"/>
          </a:p>
          <a:p>
            <a:pPr marL="361950" lvl="1" indent="-173038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endParaRPr lang="ko-KR" altLang="en-US" sz="1000" dirty="0"/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050" b="1" dirty="0" smtClean="0"/>
              <a:t>파일 등록</a:t>
            </a:r>
            <a:endParaRPr lang="ko-KR" altLang="en-US" sz="1050" b="1" dirty="0"/>
          </a:p>
          <a:p>
            <a:pPr marL="361950" lvl="1" indent="-173038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000" dirty="0" smtClean="0"/>
              <a:t>양식 파일에 작성하여 등록</a:t>
            </a:r>
            <a:endParaRPr lang="ko-KR" altLang="en-US" sz="1000" dirty="0"/>
          </a:p>
          <a:p>
            <a:pPr marL="188912" lvl="1" inden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None/>
            </a:pPr>
            <a:endParaRPr lang="ko-KR" altLang="en-US" sz="1000" dirty="0" smtClean="0"/>
          </a:p>
        </p:txBody>
      </p:sp>
      <p:sp>
        <p:nvSpPr>
          <p:cNvPr id="15" name="사각형 설명선 14"/>
          <p:cNvSpPr/>
          <p:nvPr/>
        </p:nvSpPr>
        <p:spPr>
          <a:xfrm>
            <a:off x="5940152" y="3356992"/>
            <a:ext cx="1512168" cy="261610"/>
          </a:xfrm>
          <a:prstGeom prst="wedgeRectCallout">
            <a:avLst>
              <a:gd name="adj1" fmla="val -64090"/>
              <a:gd name="adj2" fmla="val 15359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2. </a:t>
            </a:r>
            <a:r>
              <a:rPr lang="ko-KR" altLang="en-US" sz="1100" dirty="0" smtClean="0"/>
              <a:t>검색 조건 설정</a:t>
            </a:r>
            <a:endParaRPr lang="ko-KR" altLang="en-US" sz="1100" dirty="0"/>
          </a:p>
        </p:txBody>
      </p:sp>
      <p:sp>
        <p:nvSpPr>
          <p:cNvPr id="16" name="사각형 설명선 15"/>
          <p:cNvSpPr/>
          <p:nvPr/>
        </p:nvSpPr>
        <p:spPr>
          <a:xfrm>
            <a:off x="6372200" y="4293096"/>
            <a:ext cx="1512168" cy="261610"/>
          </a:xfrm>
          <a:prstGeom prst="wedgeRectCallout">
            <a:avLst>
              <a:gd name="adj1" fmla="val -74568"/>
              <a:gd name="adj2" fmla="val -2787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3. </a:t>
            </a:r>
            <a:r>
              <a:rPr lang="ko-KR" altLang="en-US" sz="1100" dirty="0" smtClean="0"/>
              <a:t>검색 버튼 클릭</a:t>
            </a:r>
            <a:r>
              <a:rPr lang="en-US" altLang="ko-KR" sz="1100" dirty="0" smtClean="0"/>
              <a:t>!</a:t>
            </a:r>
            <a:endParaRPr lang="ko-KR" altLang="en-US" sz="1100" dirty="0"/>
          </a:p>
        </p:txBody>
      </p:sp>
      <p:sp>
        <p:nvSpPr>
          <p:cNvPr id="17" name="사각형 설명선 16"/>
          <p:cNvSpPr/>
          <p:nvPr/>
        </p:nvSpPr>
        <p:spPr>
          <a:xfrm>
            <a:off x="3707904" y="4623319"/>
            <a:ext cx="2396341" cy="261610"/>
          </a:xfrm>
          <a:prstGeom prst="wedgeRectCallout">
            <a:avLst>
              <a:gd name="adj1" fmla="val 101038"/>
              <a:gd name="adj2" fmla="val -1096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4. </a:t>
            </a:r>
            <a:r>
              <a:rPr lang="ko-KR" altLang="en-US" sz="1100" dirty="0" smtClean="0"/>
              <a:t>검색결과를 일괄삭제 할 경우 클릭</a:t>
            </a:r>
            <a:endParaRPr lang="ko-KR" altLang="en-US" sz="1100" dirty="0"/>
          </a:p>
        </p:txBody>
      </p:sp>
      <p:sp>
        <p:nvSpPr>
          <p:cNvPr id="18" name="사각형 설명선 17"/>
          <p:cNvSpPr/>
          <p:nvPr/>
        </p:nvSpPr>
        <p:spPr>
          <a:xfrm>
            <a:off x="6012160" y="6093296"/>
            <a:ext cx="2448272" cy="261610"/>
          </a:xfrm>
          <a:prstGeom prst="wedgeRectCallout">
            <a:avLst>
              <a:gd name="adj1" fmla="val 19631"/>
              <a:gd name="adj2" fmla="val -13977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6. </a:t>
            </a:r>
            <a:r>
              <a:rPr lang="ko-KR" altLang="en-US" sz="1100" dirty="0" smtClean="0"/>
              <a:t>선택한 거래처만 삭제 할 경우 클릭</a:t>
            </a:r>
            <a:endParaRPr lang="ko-KR" altLang="en-US" sz="1100" dirty="0"/>
          </a:p>
        </p:txBody>
      </p:sp>
      <p:sp>
        <p:nvSpPr>
          <p:cNvPr id="19" name="직사각형 18"/>
          <p:cNvSpPr/>
          <p:nvPr/>
        </p:nvSpPr>
        <p:spPr>
          <a:xfrm>
            <a:off x="3854355" y="5393340"/>
            <a:ext cx="530884" cy="2281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7380312" y="2101632"/>
            <a:ext cx="864096" cy="246221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23" name="직사각형 22"/>
          <p:cNvSpPr/>
          <p:nvPr/>
        </p:nvSpPr>
        <p:spPr>
          <a:xfrm>
            <a:off x="4833204" y="5403033"/>
            <a:ext cx="530884" cy="2281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사각형 설명선 23"/>
          <p:cNvSpPr/>
          <p:nvPr/>
        </p:nvSpPr>
        <p:spPr>
          <a:xfrm>
            <a:off x="4643809" y="5693500"/>
            <a:ext cx="2170378" cy="261610"/>
          </a:xfrm>
          <a:prstGeom prst="wedgeRectCallout">
            <a:avLst>
              <a:gd name="adj1" fmla="val 80431"/>
              <a:gd name="adj2" fmla="val -12873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5. </a:t>
            </a:r>
            <a:r>
              <a:rPr lang="ko-KR" altLang="en-US" sz="1100" dirty="0" smtClean="0"/>
              <a:t>삭제를 원하는 거래처</a:t>
            </a:r>
            <a:r>
              <a:rPr lang="ko-KR" altLang="en-US" sz="1100" dirty="0"/>
              <a:t>를</a:t>
            </a:r>
            <a:r>
              <a:rPr lang="ko-KR" altLang="en-US" sz="1100" dirty="0" smtClean="0"/>
              <a:t> 선택</a:t>
            </a:r>
            <a:endParaRPr lang="ko-KR" altLang="en-US" sz="1100" dirty="0"/>
          </a:p>
        </p:txBody>
      </p:sp>
      <p:sp>
        <p:nvSpPr>
          <p:cNvPr id="25" name="사각형 설명선 24"/>
          <p:cNvSpPr/>
          <p:nvPr/>
        </p:nvSpPr>
        <p:spPr>
          <a:xfrm>
            <a:off x="2195736" y="4103494"/>
            <a:ext cx="1656184" cy="261610"/>
          </a:xfrm>
          <a:prstGeom prst="wedgeRectCallout">
            <a:avLst>
              <a:gd name="adj1" fmla="val -19936"/>
              <a:gd name="adj2" fmla="val -11470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1. </a:t>
            </a:r>
            <a:r>
              <a:rPr lang="ko-KR" altLang="en-US" sz="1100" dirty="0" smtClean="0"/>
              <a:t>거래처관리 메뉴 구성</a:t>
            </a:r>
            <a:endParaRPr lang="en-US" altLang="ko-KR" sz="1100" dirty="0" smtClean="0"/>
          </a:p>
        </p:txBody>
      </p:sp>
      <p:sp>
        <p:nvSpPr>
          <p:cNvPr id="27" name="직사각형 26"/>
          <p:cNvSpPr/>
          <p:nvPr/>
        </p:nvSpPr>
        <p:spPr>
          <a:xfrm>
            <a:off x="2195736" y="3068960"/>
            <a:ext cx="936104" cy="86409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161488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899592" y="1531161"/>
            <a:ext cx="7272808" cy="5004122"/>
            <a:chOff x="-904239" y="0"/>
            <a:chExt cx="10886439" cy="778505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333" t="10137" r="3147" b="12144"/>
            <a:stretch/>
          </p:blipFill>
          <p:spPr bwMode="auto">
            <a:xfrm>
              <a:off x="-900608" y="0"/>
              <a:ext cx="10882808" cy="7010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280" t="72387" r="3197" b="19025"/>
            <a:stretch/>
          </p:blipFill>
          <p:spPr bwMode="auto">
            <a:xfrm>
              <a:off x="-904239" y="7010350"/>
              <a:ext cx="10883126" cy="77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정보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거래처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선택 등록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16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251520" y="836712"/>
            <a:ext cx="8568952" cy="636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상단의 검색화면에서 상호 또는 사업자번호로 검색</a:t>
            </a:r>
            <a:endParaRPr lang="en-US" altLang="ko-KR" sz="16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검색결과 목록에서 원하는 업체를 선택한 후 저장</a:t>
            </a:r>
            <a:endParaRPr lang="en-US" altLang="ko-KR" sz="16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9" name="사각형 설명선 38"/>
          <p:cNvSpPr/>
          <p:nvPr/>
        </p:nvSpPr>
        <p:spPr>
          <a:xfrm>
            <a:off x="5796136" y="2996952"/>
            <a:ext cx="1954354" cy="261610"/>
          </a:xfrm>
          <a:prstGeom prst="wedgeRectCallout">
            <a:avLst>
              <a:gd name="adj1" fmla="val -68667"/>
              <a:gd name="adj2" fmla="val 18018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2. </a:t>
            </a:r>
            <a:r>
              <a:rPr lang="ko-KR" altLang="en-US" sz="1100" dirty="0" smtClean="0"/>
              <a:t>상호 또는 사업자번호 입력</a:t>
            </a:r>
            <a:endParaRPr lang="ko-KR" altLang="en-US" sz="1100" dirty="0"/>
          </a:p>
        </p:txBody>
      </p:sp>
      <p:sp>
        <p:nvSpPr>
          <p:cNvPr id="47" name="사각형 설명선 46"/>
          <p:cNvSpPr/>
          <p:nvPr/>
        </p:nvSpPr>
        <p:spPr>
          <a:xfrm>
            <a:off x="6295123" y="3672207"/>
            <a:ext cx="1445229" cy="261610"/>
          </a:xfrm>
          <a:prstGeom prst="wedgeRectCallout">
            <a:avLst>
              <a:gd name="adj1" fmla="val -143534"/>
              <a:gd name="adj2" fmla="val 3426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3. </a:t>
            </a:r>
            <a:r>
              <a:rPr lang="ko-KR" altLang="en-US" sz="1100" dirty="0" smtClean="0"/>
              <a:t>검색 버튼 클릭</a:t>
            </a:r>
            <a:r>
              <a:rPr lang="en-US" altLang="ko-KR" sz="1100" dirty="0" smtClean="0"/>
              <a:t>!</a:t>
            </a:r>
            <a:endParaRPr lang="ko-KR" altLang="en-US" sz="1100" dirty="0"/>
          </a:p>
        </p:txBody>
      </p:sp>
      <p:sp>
        <p:nvSpPr>
          <p:cNvPr id="49" name="사각형 설명선 48"/>
          <p:cNvSpPr/>
          <p:nvPr/>
        </p:nvSpPr>
        <p:spPr>
          <a:xfrm>
            <a:off x="7236296" y="6237312"/>
            <a:ext cx="982246" cy="261610"/>
          </a:xfrm>
          <a:prstGeom prst="wedgeRectCallout">
            <a:avLst>
              <a:gd name="adj1" fmla="val -70164"/>
              <a:gd name="adj2" fmla="val -9836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5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저장</a:t>
            </a:r>
            <a:endParaRPr lang="ko-KR" altLang="en-US" sz="1100" dirty="0"/>
          </a:p>
        </p:txBody>
      </p:sp>
      <p:sp>
        <p:nvSpPr>
          <p:cNvPr id="48" name="사각형 설명선 47"/>
          <p:cNvSpPr/>
          <p:nvPr/>
        </p:nvSpPr>
        <p:spPr>
          <a:xfrm>
            <a:off x="7236296" y="4797152"/>
            <a:ext cx="1656184" cy="261610"/>
          </a:xfrm>
          <a:prstGeom prst="wedgeRectCallout">
            <a:avLst>
              <a:gd name="adj1" fmla="val -81321"/>
              <a:gd name="adj2" fmla="val 2594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4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원하는 업체를 선택</a:t>
            </a:r>
            <a:endParaRPr lang="ko-KR" altLang="en-US" sz="1100" dirty="0"/>
          </a:p>
        </p:txBody>
      </p:sp>
      <p:sp>
        <p:nvSpPr>
          <p:cNvPr id="18" name="직사각형 17"/>
          <p:cNvSpPr/>
          <p:nvPr/>
        </p:nvSpPr>
        <p:spPr>
          <a:xfrm>
            <a:off x="2987824" y="4561250"/>
            <a:ext cx="568560" cy="1440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 설명선 18"/>
          <p:cNvSpPr/>
          <p:nvPr/>
        </p:nvSpPr>
        <p:spPr>
          <a:xfrm>
            <a:off x="278902" y="3717032"/>
            <a:ext cx="1628802" cy="430887"/>
          </a:xfrm>
          <a:prstGeom prst="wedgeRectCallout">
            <a:avLst>
              <a:gd name="adj1" fmla="val -932"/>
              <a:gd name="adj2" fmla="val -14252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1. </a:t>
            </a:r>
            <a:r>
              <a:rPr lang="ko-KR" altLang="en-US" sz="1100" dirty="0" smtClean="0"/>
              <a:t>거래처관리 선택등록 메뉴 클릭</a:t>
            </a:r>
            <a:endParaRPr lang="en-US" altLang="ko-KR" sz="1100" dirty="0" smtClean="0"/>
          </a:p>
        </p:txBody>
      </p:sp>
      <p:sp>
        <p:nvSpPr>
          <p:cNvPr id="21" name="직사각형 20"/>
          <p:cNvSpPr/>
          <p:nvPr/>
        </p:nvSpPr>
        <p:spPr>
          <a:xfrm>
            <a:off x="929409" y="3150907"/>
            <a:ext cx="936104" cy="14401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22" name="직사각형 21"/>
          <p:cNvSpPr/>
          <p:nvPr/>
        </p:nvSpPr>
        <p:spPr>
          <a:xfrm>
            <a:off x="4688833" y="4551311"/>
            <a:ext cx="248276" cy="14401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4271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18" t="9724" r="3142" b="17294"/>
          <a:stretch/>
        </p:blipFill>
        <p:spPr bwMode="auto">
          <a:xfrm>
            <a:off x="874844" y="1556792"/>
            <a:ext cx="7632848" cy="461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정보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거래처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작성 등록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17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251520" y="836712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선택등록에서 검색된 업체가 없을 경우 → 작성등록 이용</a:t>
            </a:r>
            <a:endParaRPr lang="en-US" altLang="ko-KR" sz="16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사각형 설명선 19"/>
          <p:cNvSpPr/>
          <p:nvPr/>
        </p:nvSpPr>
        <p:spPr>
          <a:xfrm>
            <a:off x="4743398" y="2602359"/>
            <a:ext cx="2689044" cy="538609"/>
          </a:xfrm>
          <a:prstGeom prst="wedgeRectCallout">
            <a:avLst>
              <a:gd name="adj1" fmla="val -86428"/>
              <a:gd name="adj2" fmla="val 18650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altLang="ko-KR" sz="1100" dirty="0" smtClean="0"/>
              <a:t>2. </a:t>
            </a:r>
            <a:r>
              <a:rPr lang="ko-KR" altLang="en-US" sz="1100" dirty="0" smtClean="0"/>
              <a:t>구분 선택 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ko-KR" altLang="en-US" sz="900" dirty="0" smtClean="0"/>
              <a:t>운수업체</a:t>
            </a:r>
            <a:r>
              <a:rPr lang="en-US" altLang="ko-KR" sz="900" dirty="0" smtClean="0"/>
              <a:t>/1</a:t>
            </a:r>
            <a:r>
              <a:rPr lang="ko-KR" altLang="en-US" sz="900" dirty="0" smtClean="0"/>
              <a:t>대사업자는 사업자등록번호 필수 입력</a:t>
            </a:r>
            <a:endParaRPr lang="en-US" altLang="ko-KR" sz="900" dirty="0" smtClean="0"/>
          </a:p>
          <a:p>
            <a:r>
              <a:rPr lang="ko-KR" altLang="en-US" sz="900" dirty="0" smtClean="0"/>
              <a:t>화주는 사업자등록번호 선택 입력</a:t>
            </a:r>
            <a:endParaRPr lang="en-US" altLang="ko-KR" sz="900" dirty="0" smtClean="0"/>
          </a:p>
        </p:txBody>
      </p:sp>
      <p:sp>
        <p:nvSpPr>
          <p:cNvPr id="21" name="사각형 설명선 20"/>
          <p:cNvSpPr/>
          <p:nvPr/>
        </p:nvSpPr>
        <p:spPr>
          <a:xfrm>
            <a:off x="2098980" y="4437112"/>
            <a:ext cx="2184988" cy="261610"/>
          </a:xfrm>
          <a:prstGeom prst="wedgeRectCallout">
            <a:avLst>
              <a:gd name="adj1" fmla="val 69102"/>
              <a:gd name="adj2" fmla="val -16788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altLang="ko-KR" sz="1100" dirty="0" smtClean="0"/>
              <a:t>3. </a:t>
            </a:r>
            <a:r>
              <a:rPr lang="ko-KR" altLang="en-US" sz="1100" dirty="0" smtClean="0"/>
              <a:t>상호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성명</a:t>
            </a:r>
            <a:r>
              <a:rPr lang="en-US" altLang="ko-KR" sz="1100" dirty="0" smtClean="0"/>
              <a:t>)</a:t>
            </a:r>
            <a:r>
              <a:rPr lang="ko-KR" altLang="en-US" sz="1100" dirty="0" smtClean="0"/>
              <a:t> 및 사업자번호 입력</a:t>
            </a:r>
            <a:endParaRPr lang="ko-KR" altLang="en-US" sz="1100" dirty="0"/>
          </a:p>
        </p:txBody>
      </p:sp>
      <p:sp>
        <p:nvSpPr>
          <p:cNvPr id="22" name="사각형 설명선 21"/>
          <p:cNvSpPr/>
          <p:nvPr/>
        </p:nvSpPr>
        <p:spPr>
          <a:xfrm>
            <a:off x="6588224" y="5039598"/>
            <a:ext cx="658131" cy="261610"/>
          </a:xfrm>
          <a:prstGeom prst="wedgeRectCallout">
            <a:avLst>
              <a:gd name="adj1" fmla="val 32411"/>
              <a:gd name="adj2" fmla="val -26079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5. </a:t>
            </a:r>
            <a:r>
              <a:rPr lang="ko-KR" altLang="en-US" sz="1100" dirty="0" smtClean="0"/>
              <a:t>저장</a:t>
            </a:r>
            <a:endParaRPr lang="ko-KR" altLang="en-US" sz="1100" dirty="0"/>
          </a:p>
        </p:txBody>
      </p:sp>
      <p:sp>
        <p:nvSpPr>
          <p:cNvPr id="12" name="사각형 설명선 11"/>
          <p:cNvSpPr/>
          <p:nvPr/>
        </p:nvSpPr>
        <p:spPr>
          <a:xfrm>
            <a:off x="278902" y="4078233"/>
            <a:ext cx="1628802" cy="430887"/>
          </a:xfrm>
          <a:prstGeom prst="wedgeRectCallout">
            <a:avLst>
              <a:gd name="adj1" fmla="val -932"/>
              <a:gd name="adj2" fmla="val -14252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1. </a:t>
            </a:r>
            <a:r>
              <a:rPr lang="ko-KR" altLang="en-US" sz="1100" dirty="0" smtClean="0"/>
              <a:t>거래처관리 작성등록 메뉴 클릭</a:t>
            </a:r>
            <a:endParaRPr lang="en-US" altLang="ko-KR" sz="1100" dirty="0" smtClean="0"/>
          </a:p>
        </p:txBody>
      </p:sp>
      <p:sp>
        <p:nvSpPr>
          <p:cNvPr id="13" name="직사각형 12"/>
          <p:cNvSpPr/>
          <p:nvPr/>
        </p:nvSpPr>
        <p:spPr>
          <a:xfrm>
            <a:off x="929409" y="3512108"/>
            <a:ext cx="936104" cy="14401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15" name="사각형 설명선 14"/>
          <p:cNvSpPr/>
          <p:nvPr/>
        </p:nvSpPr>
        <p:spPr>
          <a:xfrm>
            <a:off x="3298169" y="4817030"/>
            <a:ext cx="2736304" cy="400110"/>
          </a:xfrm>
          <a:prstGeom prst="wedgeRectCallout">
            <a:avLst>
              <a:gd name="adj1" fmla="val 77043"/>
              <a:gd name="adj2" fmla="val -22121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altLang="ko-KR" sz="1100" dirty="0"/>
              <a:t>4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사업자등록번호 </a:t>
            </a:r>
            <a:r>
              <a:rPr lang="ko-KR" altLang="en-US" sz="1100" dirty="0" err="1" smtClean="0"/>
              <a:t>입력시</a:t>
            </a:r>
            <a:r>
              <a:rPr lang="ko-KR" altLang="en-US" sz="1100" dirty="0" smtClean="0"/>
              <a:t> 조회 버튼 클릭</a:t>
            </a:r>
            <a:endParaRPr lang="en-US" altLang="ko-KR" sz="1100" dirty="0" smtClean="0"/>
          </a:p>
          <a:p>
            <a:r>
              <a:rPr lang="ko-KR" altLang="en-US" sz="900" dirty="0" smtClean="0"/>
              <a:t>올바른 사업자번호 검증 및 이미 등록된 거래처 확인</a:t>
            </a:r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313859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49" t="9819" r="3434" b="27559"/>
          <a:stretch/>
        </p:blipFill>
        <p:spPr bwMode="auto">
          <a:xfrm>
            <a:off x="934279" y="1320891"/>
            <a:ext cx="7602547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31" t="45368" r="48490" b="24935"/>
          <a:stretch/>
        </p:blipFill>
        <p:spPr bwMode="auto">
          <a:xfrm>
            <a:off x="4552949" y="5368845"/>
            <a:ext cx="3853419" cy="858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정보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거래처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파일 등록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18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251520" y="836712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거래처가 많을 경우 </a:t>
            </a:r>
            <a:r>
              <a:rPr lang="en-US" altLang="ko-KR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엑셀양식에 대량 입력</a:t>
            </a:r>
            <a:endParaRPr lang="en-US" altLang="ko-KR" sz="16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사각형 설명선 19"/>
          <p:cNvSpPr/>
          <p:nvPr/>
        </p:nvSpPr>
        <p:spPr>
          <a:xfrm>
            <a:off x="4355976" y="3959478"/>
            <a:ext cx="2664296" cy="261610"/>
          </a:xfrm>
          <a:prstGeom prst="wedgeRectCallout">
            <a:avLst>
              <a:gd name="adj1" fmla="val -14406"/>
              <a:gd name="adj2" fmla="val 24975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4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찾아보기를 누르고 작성한 파일을 선택</a:t>
            </a:r>
            <a:endParaRPr lang="ko-KR" altLang="en-US" sz="1100" dirty="0"/>
          </a:p>
        </p:txBody>
      </p:sp>
      <p:sp>
        <p:nvSpPr>
          <p:cNvPr id="21" name="사각형 설명선 20"/>
          <p:cNvSpPr/>
          <p:nvPr/>
        </p:nvSpPr>
        <p:spPr>
          <a:xfrm>
            <a:off x="899592" y="4749512"/>
            <a:ext cx="1201943" cy="430887"/>
          </a:xfrm>
          <a:prstGeom prst="wedgeRectCallout">
            <a:avLst>
              <a:gd name="adj1" fmla="val 69403"/>
              <a:gd name="adj2" fmla="val -17380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2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양식 </a:t>
            </a:r>
            <a:r>
              <a:rPr lang="ko-KR" altLang="en-US" sz="1100" dirty="0" err="1" smtClean="0"/>
              <a:t>내려받기</a:t>
            </a:r>
            <a:r>
              <a:rPr lang="ko-KR" altLang="en-US" sz="1100" dirty="0" smtClean="0"/>
              <a:t> 클릭</a:t>
            </a:r>
            <a:endParaRPr lang="ko-KR" altLang="en-US" sz="1100" dirty="0"/>
          </a:p>
        </p:txBody>
      </p:sp>
      <p:sp>
        <p:nvSpPr>
          <p:cNvPr id="22" name="사각형 설명선 21"/>
          <p:cNvSpPr/>
          <p:nvPr/>
        </p:nvSpPr>
        <p:spPr>
          <a:xfrm>
            <a:off x="539552" y="5229200"/>
            <a:ext cx="3525148" cy="928459"/>
          </a:xfrm>
          <a:prstGeom prst="wedgeRectCallout">
            <a:avLst>
              <a:gd name="adj1" fmla="val 63268"/>
              <a:gd name="adj2" fmla="val -269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85725" indent="-85725">
              <a:spcBef>
                <a:spcPts val="400"/>
              </a:spcBef>
              <a:spcAft>
                <a:spcPts val="400"/>
              </a:spcAft>
            </a:pPr>
            <a:r>
              <a:rPr lang="en-US" altLang="ko-KR" sz="1100" dirty="0" smtClean="0"/>
              <a:t>3. </a:t>
            </a:r>
            <a:r>
              <a:rPr lang="ko-KR" altLang="en-US" sz="1100" dirty="0" smtClean="0"/>
              <a:t>내려 받은 파일을 열어서 내용을 입력</a:t>
            </a:r>
            <a:endParaRPr lang="en-US" altLang="ko-KR" sz="1100" dirty="0" smtClean="0"/>
          </a:p>
          <a:p>
            <a:pPr marL="180975" indent="-85725">
              <a:spcBef>
                <a:spcPts val="400"/>
              </a:spcBef>
              <a:spcAft>
                <a:spcPts val="400"/>
              </a:spcAft>
              <a:tabLst>
                <a:tab pos="0" algn="l"/>
              </a:tabLst>
            </a:pPr>
            <a:r>
              <a:rPr lang="en-US" altLang="ko-KR" sz="1000" dirty="0" smtClean="0"/>
              <a:t>: FPIS_USER_COMPANY_SAMPLE.csv</a:t>
            </a:r>
            <a:endParaRPr lang="en-US" altLang="ko-KR" sz="1000" dirty="0"/>
          </a:p>
          <a:p>
            <a:pPr marL="180975" indent="-85725">
              <a:spcBef>
                <a:spcPts val="400"/>
              </a:spcBef>
              <a:spcAft>
                <a:spcPts val="400"/>
              </a:spcAft>
              <a:tabLst>
                <a:tab pos="0" algn="l"/>
              </a:tabLst>
            </a:pPr>
            <a:r>
              <a:rPr lang="en-US" altLang="ko-KR" sz="1000" dirty="0" smtClean="0"/>
              <a:t>: </a:t>
            </a:r>
            <a:r>
              <a:rPr lang="ko-KR" altLang="en-US" sz="1000" dirty="0" smtClean="0"/>
              <a:t>엑셀 </a:t>
            </a:r>
            <a:r>
              <a:rPr lang="ko-KR" altLang="en-US" sz="1000" dirty="0"/>
              <a:t>또는 </a:t>
            </a:r>
            <a:r>
              <a:rPr lang="ko-KR" altLang="en-US" sz="1000" dirty="0" smtClean="0"/>
              <a:t>무료 오피스 </a:t>
            </a:r>
            <a:r>
              <a:rPr lang="en-US" altLang="ko-KR" sz="1000" dirty="0" smtClean="0"/>
              <a:t>SW, </a:t>
            </a:r>
            <a:r>
              <a:rPr lang="ko-KR" altLang="en-US" sz="1000" dirty="0"/>
              <a:t>메모장 </a:t>
            </a:r>
            <a:r>
              <a:rPr lang="ko-KR" altLang="en-US" sz="1000" dirty="0" smtClean="0"/>
              <a:t>등으로 열수 있으며</a:t>
            </a:r>
            <a:r>
              <a:rPr lang="en-US" altLang="ko-KR" sz="1000" dirty="0" smtClean="0"/>
              <a:t>, </a:t>
            </a:r>
            <a:br>
              <a:rPr lang="en-US" altLang="ko-KR" sz="1000" dirty="0" smtClean="0"/>
            </a:br>
            <a:r>
              <a:rPr lang="ko-KR" altLang="en-US" sz="1000" dirty="0" smtClean="0"/>
              <a:t>메모장에서는</a:t>
            </a:r>
            <a:r>
              <a:rPr lang="en-US" altLang="ko-KR" sz="1000" dirty="0" smtClean="0"/>
              <a:t> </a:t>
            </a:r>
            <a:r>
              <a:rPr lang="ko-KR" altLang="en-US" sz="1000" dirty="0" smtClean="0"/>
              <a:t>항목과 값들을 쉼표로 구분하면 됨</a:t>
            </a:r>
            <a:endParaRPr lang="ko-KR" altLang="en-US" sz="1000" dirty="0"/>
          </a:p>
        </p:txBody>
      </p:sp>
      <p:sp>
        <p:nvSpPr>
          <p:cNvPr id="23" name="사각형 설명선 22"/>
          <p:cNvSpPr/>
          <p:nvPr/>
        </p:nvSpPr>
        <p:spPr>
          <a:xfrm>
            <a:off x="7226357" y="4712770"/>
            <a:ext cx="1508786" cy="261610"/>
          </a:xfrm>
          <a:prstGeom prst="wedgeRectCallout">
            <a:avLst>
              <a:gd name="adj1" fmla="val -88121"/>
              <a:gd name="adj2" fmla="val -925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5. </a:t>
            </a:r>
            <a:r>
              <a:rPr lang="ko-KR" altLang="en-US" sz="1100" dirty="0" smtClean="0"/>
              <a:t>저장 버튼을 클릭</a:t>
            </a:r>
            <a:r>
              <a:rPr lang="en-US" altLang="ko-KR" sz="1100" dirty="0" smtClean="0"/>
              <a:t>!</a:t>
            </a:r>
            <a:endParaRPr lang="ko-KR" altLang="en-US" sz="1100" dirty="0"/>
          </a:p>
        </p:txBody>
      </p:sp>
      <p:sp>
        <p:nvSpPr>
          <p:cNvPr id="5" name="직사각형 4"/>
          <p:cNvSpPr/>
          <p:nvPr/>
        </p:nvSpPr>
        <p:spPr>
          <a:xfrm>
            <a:off x="340772" y="6131712"/>
            <a:ext cx="223706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 smtClean="0"/>
              <a:t>※ </a:t>
            </a:r>
            <a:r>
              <a:rPr lang="ko-KR" altLang="en-US" sz="900" dirty="0" smtClean="0"/>
              <a:t>무료</a:t>
            </a:r>
            <a:r>
              <a:rPr lang="en-US" altLang="ko-KR" sz="900" dirty="0" smtClean="0"/>
              <a:t>(</a:t>
            </a:r>
            <a:r>
              <a:rPr lang="ko-KR" altLang="en-US" sz="900" dirty="0" err="1" smtClean="0"/>
              <a:t>오픈소스</a:t>
            </a:r>
            <a:r>
              <a:rPr lang="en-US" altLang="ko-KR" sz="900" dirty="0" smtClean="0"/>
              <a:t>)</a:t>
            </a:r>
            <a:r>
              <a:rPr lang="ko-KR" altLang="en-US" sz="900" dirty="0" smtClean="0"/>
              <a:t> 오피스 프로그램</a:t>
            </a:r>
            <a:endParaRPr lang="en-US" altLang="ko-KR" sz="900" dirty="0" smtClean="0">
              <a:hlinkClick r:id="rId4"/>
            </a:endParaRPr>
          </a:p>
          <a:p>
            <a:r>
              <a:rPr lang="en-US" altLang="ko-KR" sz="900" dirty="0" smtClean="0">
                <a:hlinkClick r:id="rId4"/>
              </a:rPr>
              <a:t>http</a:t>
            </a:r>
            <a:r>
              <a:rPr lang="en-US" altLang="ko-KR" sz="900" dirty="0">
                <a:hlinkClick r:id="rId4"/>
              </a:rPr>
              <a:t>://www.libreoffice.org</a:t>
            </a:r>
            <a:r>
              <a:rPr lang="en-US" altLang="ko-KR" sz="900" dirty="0" smtClean="0">
                <a:hlinkClick r:id="rId4"/>
              </a:rPr>
              <a:t>/</a:t>
            </a:r>
            <a:r>
              <a:rPr lang="en-US" altLang="ko-KR" sz="900" dirty="0" smtClean="0"/>
              <a:t> </a:t>
            </a:r>
            <a:endParaRPr lang="en-US" altLang="ko-KR" sz="900" dirty="0"/>
          </a:p>
          <a:p>
            <a:r>
              <a:rPr lang="en-US" altLang="ko-KR" sz="900" dirty="0">
                <a:hlinkClick r:id="rId5"/>
              </a:rPr>
              <a:t>https://www.openoffice.org/ko</a:t>
            </a:r>
            <a:r>
              <a:rPr lang="en-US" altLang="ko-KR" sz="900" dirty="0" smtClean="0">
                <a:hlinkClick r:id="rId5"/>
              </a:rPr>
              <a:t>/</a:t>
            </a:r>
            <a:r>
              <a:rPr lang="en-US" altLang="ko-KR" sz="900" dirty="0" smtClean="0"/>
              <a:t> </a:t>
            </a:r>
            <a:endParaRPr lang="ko-KR" altLang="en-US" sz="900" dirty="0"/>
          </a:p>
        </p:txBody>
      </p:sp>
      <p:sp>
        <p:nvSpPr>
          <p:cNvPr id="15" name="사각형 설명선 14"/>
          <p:cNvSpPr/>
          <p:nvPr/>
        </p:nvSpPr>
        <p:spPr>
          <a:xfrm>
            <a:off x="308719" y="3968904"/>
            <a:ext cx="1628802" cy="430887"/>
          </a:xfrm>
          <a:prstGeom prst="wedgeRectCallout">
            <a:avLst>
              <a:gd name="adj1" fmla="val -932"/>
              <a:gd name="adj2" fmla="val -14252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1. </a:t>
            </a:r>
            <a:r>
              <a:rPr lang="ko-KR" altLang="en-US" sz="1100" dirty="0" smtClean="0"/>
              <a:t>거래처관리 파일등록 메뉴 클릭</a:t>
            </a:r>
            <a:endParaRPr lang="en-US" altLang="ko-KR" sz="1100" dirty="0" smtClean="0"/>
          </a:p>
        </p:txBody>
      </p:sp>
      <p:sp>
        <p:nvSpPr>
          <p:cNvPr id="16" name="직사각형 15"/>
          <p:cNvSpPr/>
          <p:nvPr/>
        </p:nvSpPr>
        <p:spPr>
          <a:xfrm>
            <a:off x="959226" y="3402779"/>
            <a:ext cx="936104" cy="14401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17" name="직사각형 16"/>
          <p:cNvSpPr/>
          <p:nvPr/>
        </p:nvSpPr>
        <p:spPr>
          <a:xfrm>
            <a:off x="4552950" y="5363691"/>
            <a:ext cx="3888432" cy="86409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300283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53" t="8600" r="3417" b="13607"/>
          <a:stretch/>
        </p:blipFill>
        <p:spPr bwMode="auto">
          <a:xfrm>
            <a:off x="2119536" y="1330326"/>
            <a:ext cx="6942859" cy="512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정보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차량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현황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19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26" name="직사각형 25"/>
          <p:cNvSpPr/>
          <p:nvPr/>
        </p:nvSpPr>
        <p:spPr>
          <a:xfrm>
            <a:off x="251520" y="836712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운송사업자 차량 관리</a:t>
            </a:r>
            <a:endParaRPr lang="en-US" altLang="ko-KR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251520" y="1412776"/>
            <a:ext cx="1800200" cy="306467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61950" indent="-361950"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smtClean="0">
                <a:latin typeface="+mj-ea"/>
                <a:ea typeface="+mj-ea"/>
              </a:rPr>
              <a:t>차량 현황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624" y="1763462"/>
            <a:ext cx="16369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95250" indent="-95250">
              <a:buFont typeface="Arial" panose="020B0604020202020204" pitchFamily="34" charset="0"/>
              <a:buChar char="•"/>
            </a:pPr>
            <a:r>
              <a:rPr lang="ko-KR" altLang="en-US" sz="1000" dirty="0" smtClean="0"/>
              <a:t>등록된 차량을 조</a:t>
            </a:r>
            <a:r>
              <a:rPr lang="ko-KR" altLang="en-US" sz="1000" dirty="0"/>
              <a:t>회</a:t>
            </a:r>
            <a:r>
              <a:rPr lang="en-US" altLang="ko-KR" sz="1000" dirty="0" smtClean="0"/>
              <a:t>/</a:t>
            </a:r>
            <a:r>
              <a:rPr lang="ko-KR" altLang="en-US" sz="1000" dirty="0"/>
              <a:t> </a:t>
            </a:r>
            <a:r>
              <a:rPr lang="ko-KR" altLang="en-US" sz="1000" dirty="0" smtClean="0"/>
              <a:t>관리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46793" y="2348880"/>
            <a:ext cx="1800200" cy="306467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61950" indent="-361950"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smtClean="0">
                <a:latin typeface="+mj-ea"/>
                <a:ea typeface="+mj-ea"/>
              </a:rPr>
              <a:t>차량 등록</a:t>
            </a:r>
          </a:p>
        </p:txBody>
      </p:sp>
      <p:sp>
        <p:nvSpPr>
          <p:cNvPr id="13" name="텍스트 개체 틀 2"/>
          <p:cNvSpPr txBox="1">
            <a:spLocks/>
          </p:cNvSpPr>
          <p:nvPr/>
        </p:nvSpPr>
        <p:spPr>
          <a:xfrm>
            <a:off x="259624" y="2708920"/>
            <a:ext cx="2008120" cy="22599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050" dirty="0" smtClean="0">
                <a:latin typeface="+mj-ea"/>
                <a:ea typeface="+mj-ea"/>
              </a:rPr>
              <a:t>작성 등록</a:t>
            </a:r>
            <a:endParaRPr lang="ko-KR" altLang="en-US" sz="1050" dirty="0">
              <a:latin typeface="+mj-ea"/>
              <a:ea typeface="+mj-ea"/>
            </a:endParaRPr>
          </a:p>
          <a:p>
            <a:pPr marL="361950" lvl="1" indent="-173038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000" dirty="0" smtClean="0"/>
              <a:t>화면에서 입력하여 등록</a:t>
            </a:r>
            <a:endParaRPr lang="ko-KR" altLang="en-US" sz="1000" dirty="0"/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050" dirty="0" smtClean="0">
                <a:latin typeface="+mj-ea"/>
                <a:ea typeface="+mj-ea"/>
              </a:rPr>
              <a:t>파일 등록</a:t>
            </a:r>
            <a:endParaRPr lang="ko-KR" altLang="en-US" sz="1050" dirty="0">
              <a:latin typeface="+mj-ea"/>
              <a:ea typeface="+mj-ea"/>
            </a:endParaRPr>
          </a:p>
          <a:p>
            <a:pPr marL="361950" lvl="1" indent="-173038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ko-KR" altLang="en-US" sz="1000" dirty="0" smtClean="0"/>
              <a:t>양식 파일에 작성하여 등록</a:t>
            </a:r>
            <a:endParaRPr lang="ko-KR" altLang="en-US" sz="1000" dirty="0"/>
          </a:p>
        </p:txBody>
      </p:sp>
      <p:sp>
        <p:nvSpPr>
          <p:cNvPr id="29" name="직사각형 28"/>
          <p:cNvSpPr/>
          <p:nvPr/>
        </p:nvSpPr>
        <p:spPr>
          <a:xfrm>
            <a:off x="3698030" y="5589240"/>
            <a:ext cx="350864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사각형 설명선 33"/>
          <p:cNvSpPr/>
          <p:nvPr/>
        </p:nvSpPr>
        <p:spPr>
          <a:xfrm>
            <a:off x="8244408" y="6093296"/>
            <a:ext cx="720080" cy="261610"/>
          </a:xfrm>
          <a:prstGeom prst="wedgeRectCallout">
            <a:avLst>
              <a:gd name="adj1" fmla="val -92348"/>
              <a:gd name="adj2" fmla="val -431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6. </a:t>
            </a:r>
            <a:r>
              <a:rPr lang="ko-KR" altLang="en-US" sz="1100" dirty="0" smtClean="0"/>
              <a:t>삭제</a:t>
            </a:r>
            <a:endParaRPr lang="ko-KR" altLang="en-US" sz="1100" dirty="0"/>
          </a:p>
        </p:txBody>
      </p:sp>
      <p:sp>
        <p:nvSpPr>
          <p:cNvPr id="35" name="사각형 설명선 34"/>
          <p:cNvSpPr/>
          <p:nvPr/>
        </p:nvSpPr>
        <p:spPr>
          <a:xfrm>
            <a:off x="4283968" y="6165304"/>
            <a:ext cx="1804921" cy="261610"/>
          </a:xfrm>
          <a:prstGeom prst="wedgeRectCallout">
            <a:avLst>
              <a:gd name="adj1" fmla="val 90335"/>
              <a:gd name="adj2" fmla="val -46808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7. </a:t>
            </a:r>
            <a:r>
              <a:rPr lang="ko-KR" altLang="en-US" sz="1100" dirty="0" smtClean="0"/>
              <a:t>수정 </a:t>
            </a:r>
            <a:r>
              <a:rPr lang="en-US" altLang="ko-KR" sz="900" dirty="0" smtClean="0"/>
              <a:t>(</a:t>
            </a:r>
            <a:r>
              <a:rPr lang="ko-KR" altLang="en-US" sz="900" dirty="0" smtClean="0"/>
              <a:t>다음페이지 계속</a:t>
            </a:r>
            <a:r>
              <a:rPr lang="en-US" altLang="ko-KR" sz="900" dirty="0" smtClean="0"/>
              <a:t>)</a:t>
            </a:r>
            <a:endParaRPr lang="ko-KR" altLang="en-US" sz="900" dirty="0"/>
          </a:p>
        </p:txBody>
      </p:sp>
      <p:sp>
        <p:nvSpPr>
          <p:cNvPr id="18" name="직사각형 17"/>
          <p:cNvSpPr/>
          <p:nvPr/>
        </p:nvSpPr>
        <p:spPr>
          <a:xfrm>
            <a:off x="7380312" y="1569151"/>
            <a:ext cx="761455" cy="288032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19" name="사각형 설명선 18"/>
          <p:cNvSpPr/>
          <p:nvPr/>
        </p:nvSpPr>
        <p:spPr>
          <a:xfrm>
            <a:off x="2129061" y="3672964"/>
            <a:ext cx="1656184" cy="261610"/>
          </a:xfrm>
          <a:prstGeom prst="wedgeRectCallout">
            <a:avLst>
              <a:gd name="adj1" fmla="val -19936"/>
              <a:gd name="adj2" fmla="val -11470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1. </a:t>
            </a:r>
            <a:r>
              <a:rPr lang="ko-KR" altLang="en-US" sz="1100" dirty="0" smtClean="0"/>
              <a:t>차량관리 메뉴 구성</a:t>
            </a:r>
            <a:endParaRPr lang="en-US" altLang="ko-KR" sz="1100" dirty="0" smtClean="0"/>
          </a:p>
        </p:txBody>
      </p:sp>
      <p:sp>
        <p:nvSpPr>
          <p:cNvPr id="20" name="직사각형 19"/>
          <p:cNvSpPr/>
          <p:nvPr/>
        </p:nvSpPr>
        <p:spPr>
          <a:xfrm>
            <a:off x="2129061" y="2745110"/>
            <a:ext cx="936104" cy="755898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21" name="사각형 설명선 20"/>
          <p:cNvSpPr/>
          <p:nvPr/>
        </p:nvSpPr>
        <p:spPr>
          <a:xfrm>
            <a:off x="5767561" y="3366517"/>
            <a:ext cx="1512168" cy="261610"/>
          </a:xfrm>
          <a:prstGeom prst="wedgeRectCallout">
            <a:avLst>
              <a:gd name="adj1" fmla="val -64090"/>
              <a:gd name="adj2" fmla="val 15359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2. </a:t>
            </a:r>
            <a:r>
              <a:rPr lang="ko-KR" altLang="en-US" sz="1100" dirty="0" smtClean="0"/>
              <a:t>검색 조건 설정</a:t>
            </a:r>
            <a:endParaRPr lang="ko-KR" altLang="en-US" sz="1100" dirty="0"/>
          </a:p>
        </p:txBody>
      </p:sp>
      <p:sp>
        <p:nvSpPr>
          <p:cNvPr id="22" name="사각형 설명선 21"/>
          <p:cNvSpPr/>
          <p:nvPr/>
        </p:nvSpPr>
        <p:spPr>
          <a:xfrm>
            <a:off x="6362675" y="4221088"/>
            <a:ext cx="1512168" cy="261610"/>
          </a:xfrm>
          <a:prstGeom prst="wedgeRectCallout">
            <a:avLst>
              <a:gd name="adj1" fmla="val -80237"/>
              <a:gd name="adj2" fmla="val 3037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3. </a:t>
            </a:r>
            <a:r>
              <a:rPr lang="ko-KR" altLang="en-US" sz="1100" dirty="0" smtClean="0"/>
              <a:t>검색 버튼 클릭</a:t>
            </a:r>
            <a:r>
              <a:rPr lang="en-US" altLang="ko-KR" sz="1100" dirty="0" smtClean="0"/>
              <a:t>!</a:t>
            </a:r>
            <a:endParaRPr lang="ko-KR" altLang="en-US" sz="1100" dirty="0"/>
          </a:p>
        </p:txBody>
      </p:sp>
      <p:sp>
        <p:nvSpPr>
          <p:cNvPr id="23" name="사각형 설명선 22"/>
          <p:cNvSpPr/>
          <p:nvPr/>
        </p:nvSpPr>
        <p:spPr>
          <a:xfrm>
            <a:off x="3563888" y="4725144"/>
            <a:ext cx="2396341" cy="261610"/>
          </a:xfrm>
          <a:prstGeom prst="wedgeRectCallout">
            <a:avLst>
              <a:gd name="adj1" fmla="val 101038"/>
              <a:gd name="adj2" fmla="val -1096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4. </a:t>
            </a:r>
            <a:r>
              <a:rPr lang="ko-KR" altLang="en-US" sz="1100" dirty="0" smtClean="0"/>
              <a:t>검색결과를 일괄삭제 할 경우 클릭</a:t>
            </a:r>
            <a:endParaRPr lang="ko-KR" altLang="en-US" sz="1100" dirty="0"/>
          </a:p>
        </p:txBody>
      </p:sp>
      <p:sp>
        <p:nvSpPr>
          <p:cNvPr id="25" name="사각형 설명선 24"/>
          <p:cNvSpPr/>
          <p:nvPr/>
        </p:nvSpPr>
        <p:spPr>
          <a:xfrm>
            <a:off x="5569974" y="5044931"/>
            <a:ext cx="2170378" cy="261610"/>
          </a:xfrm>
          <a:prstGeom prst="wedgeRectCallout">
            <a:avLst>
              <a:gd name="adj1" fmla="val 46200"/>
              <a:gd name="adj2" fmla="val 16253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5. </a:t>
            </a:r>
            <a:r>
              <a:rPr lang="ko-KR" altLang="en-US" sz="1100" dirty="0" smtClean="0"/>
              <a:t>수정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삭제를 원하는 차량선택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xmlns="" val="288020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 descr="002"/>
          <p:cNvPicPr>
            <a:picLocks noChangeAspect="1" noChangeArrowheads="1"/>
          </p:cNvPicPr>
          <p:nvPr/>
        </p:nvPicPr>
        <p:blipFill>
          <a:blip r:embed="rId3" cstate="print"/>
          <a:srcRect l="5722" t="16597" r="78618" b="72246"/>
          <a:stretch>
            <a:fillRect/>
          </a:stretch>
        </p:blipFill>
        <p:spPr bwMode="auto">
          <a:xfrm>
            <a:off x="827584" y="620688"/>
            <a:ext cx="1897455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11"/>
          <p:cNvPicPr>
            <a:picLocks noChangeAspect="1" noChangeArrowheads="1"/>
          </p:cNvPicPr>
          <p:nvPr/>
        </p:nvPicPr>
        <p:blipFill>
          <a:blip r:embed="rId4" cstate="print"/>
          <a:srcRect l="26013" t="25763" r="13640" b="64537"/>
          <a:stretch>
            <a:fillRect/>
          </a:stretch>
        </p:blipFill>
        <p:spPr bwMode="auto">
          <a:xfrm>
            <a:off x="2151782" y="2247106"/>
            <a:ext cx="5516562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2402335" y="2309440"/>
            <a:ext cx="57290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400" b="1" dirty="0">
                <a:latin typeface="+mj-ea"/>
                <a:ea typeface="+mj-ea"/>
              </a:rPr>
              <a:t>Ⅰ.</a:t>
            </a:r>
          </a:p>
        </p:txBody>
      </p:sp>
      <p:pic>
        <p:nvPicPr>
          <p:cNvPr id="14" name="Picture 8" descr="11"/>
          <p:cNvPicPr>
            <a:picLocks noChangeAspect="1" noChangeArrowheads="1"/>
          </p:cNvPicPr>
          <p:nvPr/>
        </p:nvPicPr>
        <p:blipFill>
          <a:blip r:embed="rId4" cstate="print"/>
          <a:srcRect l="26013" t="25763" r="13640" b="64537"/>
          <a:stretch>
            <a:fillRect/>
          </a:stretch>
        </p:blipFill>
        <p:spPr bwMode="auto">
          <a:xfrm>
            <a:off x="2151782" y="3186906"/>
            <a:ext cx="5516562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402335" y="3248819"/>
            <a:ext cx="57290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400" b="1" dirty="0">
                <a:latin typeface="+mj-ea"/>
                <a:ea typeface="+mj-ea"/>
              </a:rPr>
              <a:t>Ⅱ.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956189" y="2318593"/>
            <a:ext cx="32143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 smtClean="0">
                <a:latin typeface="+mj-ea"/>
                <a:ea typeface="+mj-ea"/>
              </a:rPr>
              <a:t>이용 절차 및 회원 가입</a:t>
            </a:r>
            <a:endParaRPr lang="ko-KR" altLang="en-US" sz="2400" b="1" dirty="0">
              <a:latin typeface="+mj-ea"/>
              <a:ea typeface="+mj-ea"/>
            </a:endParaRPr>
          </a:p>
        </p:txBody>
      </p:sp>
      <p:pic>
        <p:nvPicPr>
          <p:cNvPr id="11" name="Picture 12" descr="11"/>
          <p:cNvPicPr>
            <a:picLocks noChangeAspect="1" noChangeArrowheads="1"/>
          </p:cNvPicPr>
          <p:nvPr/>
        </p:nvPicPr>
        <p:blipFill>
          <a:blip r:embed="rId4" cstate="print"/>
          <a:srcRect l="26013" t="25763" r="13640" b="64537"/>
          <a:stretch>
            <a:fillRect/>
          </a:stretch>
        </p:blipFill>
        <p:spPr bwMode="auto">
          <a:xfrm>
            <a:off x="2151782" y="4126706"/>
            <a:ext cx="5516562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402335" y="4188619"/>
            <a:ext cx="57290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400" b="1" dirty="0">
                <a:latin typeface="+mj-ea"/>
                <a:ea typeface="+mj-ea"/>
              </a:rPr>
              <a:t>Ⅲ.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956189" y="3255218"/>
            <a:ext cx="20890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 smtClean="0">
                <a:latin typeface="+mj-ea"/>
                <a:ea typeface="+mj-ea"/>
              </a:rPr>
              <a:t>실적 신고 방법</a:t>
            </a:r>
            <a:endParaRPr lang="ko-KR" altLang="en-US" sz="2400" b="1" dirty="0">
              <a:latin typeface="+mj-ea"/>
              <a:ea typeface="+mj-ea"/>
            </a:endParaRPr>
          </a:p>
        </p:txBody>
      </p:sp>
      <p:pic>
        <p:nvPicPr>
          <p:cNvPr id="8" name="Picture 16" descr="11"/>
          <p:cNvPicPr>
            <a:picLocks noChangeAspect="1" noChangeArrowheads="1"/>
          </p:cNvPicPr>
          <p:nvPr/>
        </p:nvPicPr>
        <p:blipFill>
          <a:blip r:embed="rId4" cstate="print"/>
          <a:srcRect l="26013" t="25763" r="13640" b="64537"/>
          <a:stretch>
            <a:fillRect/>
          </a:stretch>
        </p:blipFill>
        <p:spPr bwMode="auto">
          <a:xfrm>
            <a:off x="2151782" y="5068094"/>
            <a:ext cx="5516562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402335" y="5130006"/>
            <a:ext cx="57290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400" b="1" dirty="0">
                <a:latin typeface="+mj-ea"/>
                <a:ea typeface="+mj-ea"/>
              </a:rPr>
              <a:t>Ⅳ.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956189" y="5126979"/>
            <a:ext cx="20024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 smtClean="0">
                <a:latin typeface="+mj-ea"/>
                <a:ea typeface="+mj-ea"/>
              </a:rPr>
              <a:t>개선사항 안내</a:t>
            </a:r>
            <a:endParaRPr lang="ko-KR" altLang="en-US" sz="2400" b="1" dirty="0">
              <a:latin typeface="+mj-ea"/>
              <a:ea typeface="+mj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DDEE-451B-47B0-BEA4-57C4B22AC9C4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2956189" y="4191322"/>
            <a:ext cx="31277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 smtClean="0">
                <a:latin typeface="+mj-ea"/>
                <a:ea typeface="+mj-ea"/>
              </a:rPr>
              <a:t>주요 문의</a:t>
            </a:r>
            <a:r>
              <a:rPr lang="en-US" altLang="ko-KR" sz="2400" b="1" dirty="0">
                <a:latin typeface="+mj-ea"/>
                <a:ea typeface="+mj-ea"/>
              </a:rPr>
              <a:t> </a:t>
            </a:r>
            <a:r>
              <a:rPr lang="ko-KR" altLang="en-US" sz="2400" b="1" dirty="0" smtClean="0">
                <a:latin typeface="+mj-ea"/>
                <a:ea typeface="+mj-ea"/>
              </a:rPr>
              <a:t>및 요청 사항</a:t>
            </a:r>
            <a:endParaRPr lang="ko-KR" altLang="en-US" sz="2400" b="1" dirty="0">
              <a:latin typeface="+mj-ea"/>
              <a:ea typeface="+mj-ea"/>
            </a:endParaRPr>
          </a:p>
        </p:txBody>
      </p:sp>
      <p:pic>
        <p:nvPicPr>
          <p:cNvPr id="20" name="Picture 16" descr="11"/>
          <p:cNvPicPr>
            <a:picLocks noChangeAspect="1" noChangeArrowheads="1"/>
          </p:cNvPicPr>
          <p:nvPr/>
        </p:nvPicPr>
        <p:blipFill>
          <a:blip r:embed="rId4" cstate="print"/>
          <a:srcRect l="26013" t="25763" r="13640" b="64537"/>
          <a:stretch>
            <a:fillRect/>
          </a:stretch>
        </p:blipFill>
        <p:spPr bwMode="auto">
          <a:xfrm>
            <a:off x="2151782" y="5884862"/>
            <a:ext cx="5516562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2399284" y="5946922"/>
            <a:ext cx="5790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400" b="1" dirty="0" smtClean="0">
                <a:latin typeface="+mj-ea"/>
                <a:ea typeface="+mj-ea"/>
              </a:rPr>
              <a:t>Ⅴ.</a:t>
            </a:r>
            <a:endParaRPr lang="en-US" altLang="ko-KR" sz="2400" b="1" dirty="0">
              <a:latin typeface="+mj-ea"/>
              <a:ea typeface="+mj-ea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2956189" y="5943747"/>
            <a:ext cx="14253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 smtClean="0">
                <a:latin typeface="+mj-ea"/>
                <a:ea typeface="+mj-ea"/>
              </a:rPr>
              <a:t>질의 응답</a:t>
            </a:r>
            <a:endParaRPr lang="ko-KR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정보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차량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현황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20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251520" y="836712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차량정보 수정</a:t>
            </a:r>
            <a:endParaRPr lang="en-US" altLang="ko-KR" sz="16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사각형 설명선 23"/>
          <p:cNvSpPr/>
          <p:nvPr/>
        </p:nvSpPr>
        <p:spPr>
          <a:xfrm>
            <a:off x="13638658" y="1526052"/>
            <a:ext cx="2052228" cy="246221"/>
          </a:xfrm>
          <a:prstGeom prst="wedgeRectCallout">
            <a:avLst>
              <a:gd name="adj1" fmla="val -64090"/>
              <a:gd name="adj2" fmla="val 15359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1. </a:t>
            </a:r>
            <a:r>
              <a:rPr lang="ko-KR" altLang="en-US" sz="1000" dirty="0" smtClean="0"/>
              <a:t>차량번호 입력 또는 거래처 선택</a:t>
            </a:r>
            <a:endParaRPr lang="ko-KR" altLang="en-US" sz="1000" dirty="0"/>
          </a:p>
        </p:txBody>
      </p:sp>
      <p:sp>
        <p:nvSpPr>
          <p:cNvPr id="25" name="사각형 설명선 24"/>
          <p:cNvSpPr/>
          <p:nvPr/>
        </p:nvSpPr>
        <p:spPr>
          <a:xfrm>
            <a:off x="13638658" y="2462156"/>
            <a:ext cx="2052228" cy="246221"/>
          </a:xfrm>
          <a:prstGeom prst="wedgeRectCallout">
            <a:avLst>
              <a:gd name="adj1" fmla="val -102325"/>
              <a:gd name="adj2" fmla="val -3209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2. </a:t>
            </a:r>
            <a:r>
              <a:rPr lang="ko-KR" altLang="en-US" sz="1000" dirty="0" smtClean="0"/>
              <a:t>검색 버튼 클릭</a:t>
            </a:r>
            <a:r>
              <a:rPr lang="en-US" altLang="ko-KR" sz="1000" dirty="0" smtClean="0"/>
              <a:t>!</a:t>
            </a:r>
            <a:endParaRPr lang="ko-KR" altLang="en-US" sz="1000" dirty="0"/>
          </a:p>
        </p:txBody>
      </p:sp>
      <p:sp>
        <p:nvSpPr>
          <p:cNvPr id="26" name="사각형 설명선 25"/>
          <p:cNvSpPr/>
          <p:nvPr/>
        </p:nvSpPr>
        <p:spPr>
          <a:xfrm>
            <a:off x="13638658" y="2852393"/>
            <a:ext cx="2052228" cy="246221"/>
          </a:xfrm>
          <a:prstGeom prst="wedgeRectCallout">
            <a:avLst>
              <a:gd name="adj1" fmla="val 19372"/>
              <a:gd name="adj2" fmla="val 12906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3. </a:t>
            </a:r>
            <a:r>
              <a:rPr lang="ko-KR" altLang="en-US" sz="1000" dirty="0" smtClean="0"/>
              <a:t>원하는 업체를 선택</a:t>
            </a:r>
            <a:endParaRPr lang="ko-KR" altLang="en-US" sz="1000" dirty="0"/>
          </a:p>
        </p:txBody>
      </p:sp>
      <p:sp>
        <p:nvSpPr>
          <p:cNvPr id="27" name="사각형 설명선 26"/>
          <p:cNvSpPr/>
          <p:nvPr/>
        </p:nvSpPr>
        <p:spPr>
          <a:xfrm>
            <a:off x="13638658" y="4406372"/>
            <a:ext cx="2052228" cy="246221"/>
          </a:xfrm>
          <a:prstGeom prst="wedgeRectCallout">
            <a:avLst>
              <a:gd name="adj1" fmla="val -7825"/>
              <a:gd name="adj2" fmla="val -10917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4. </a:t>
            </a:r>
            <a:r>
              <a:rPr lang="ko-KR" altLang="en-US" sz="1000" dirty="0" smtClean="0"/>
              <a:t>저장 </a:t>
            </a:r>
            <a:r>
              <a:rPr lang="en-US" altLang="ko-KR" sz="1000" dirty="0" smtClean="0"/>
              <a:t>(</a:t>
            </a:r>
            <a:r>
              <a:rPr lang="ko-KR" altLang="en-US" sz="1000" dirty="0" smtClean="0"/>
              <a:t>등록</a:t>
            </a:r>
            <a:r>
              <a:rPr lang="en-US" altLang="ko-KR" sz="1000" dirty="0" smtClean="0"/>
              <a:t>)</a:t>
            </a:r>
            <a:endParaRPr lang="ko-KR" altLang="en-US" sz="1000" dirty="0"/>
          </a:p>
        </p:txBody>
      </p:sp>
      <p:sp>
        <p:nvSpPr>
          <p:cNvPr id="6" name="직사각형 5"/>
          <p:cNvSpPr/>
          <p:nvPr/>
        </p:nvSpPr>
        <p:spPr>
          <a:xfrm>
            <a:off x="13383274" y="2185271"/>
            <a:ext cx="462781" cy="12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30" name="직사각형 29"/>
          <p:cNvSpPr/>
          <p:nvPr/>
        </p:nvSpPr>
        <p:spPr>
          <a:xfrm>
            <a:off x="12370072" y="3469831"/>
            <a:ext cx="332482" cy="5294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31" name="직사각형 30"/>
          <p:cNvSpPr/>
          <p:nvPr/>
        </p:nvSpPr>
        <p:spPr>
          <a:xfrm>
            <a:off x="12846570" y="3475065"/>
            <a:ext cx="768094" cy="5294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32" name="직사각형 31"/>
          <p:cNvSpPr/>
          <p:nvPr/>
        </p:nvSpPr>
        <p:spPr>
          <a:xfrm>
            <a:off x="14395790" y="3469831"/>
            <a:ext cx="332482" cy="5294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53" t="8601" r="14369" b="58483"/>
          <a:stretch/>
        </p:blipFill>
        <p:spPr bwMode="auto">
          <a:xfrm>
            <a:off x="827585" y="1196752"/>
            <a:ext cx="6120680" cy="2200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28" t="23805" r="3471" b="14664"/>
          <a:stretch/>
        </p:blipFill>
        <p:spPr bwMode="auto">
          <a:xfrm>
            <a:off x="971600" y="3717032"/>
            <a:ext cx="7089837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직사각형 18"/>
          <p:cNvSpPr/>
          <p:nvPr/>
        </p:nvSpPr>
        <p:spPr>
          <a:xfrm>
            <a:off x="1835696" y="3429000"/>
            <a:ext cx="4608512" cy="26161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100" dirty="0" smtClean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차량검색 화면 중략</a:t>
            </a:r>
            <a:r>
              <a:rPr lang="en-US" altLang="ko-KR" sz="1100" dirty="0" smtClean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…)</a:t>
            </a:r>
          </a:p>
        </p:txBody>
      </p:sp>
      <p:sp>
        <p:nvSpPr>
          <p:cNvPr id="20" name="사각형 설명선 19"/>
          <p:cNvSpPr/>
          <p:nvPr/>
        </p:nvSpPr>
        <p:spPr>
          <a:xfrm>
            <a:off x="3520455" y="4757082"/>
            <a:ext cx="1512168" cy="400110"/>
          </a:xfrm>
          <a:prstGeom prst="wedgeRectCallout">
            <a:avLst>
              <a:gd name="adj1" fmla="val 90335"/>
              <a:gd name="adj2" fmla="val -4680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2. </a:t>
            </a:r>
            <a:r>
              <a:rPr lang="ko-KR" altLang="en-US" sz="1100" dirty="0" smtClean="0"/>
              <a:t>수정 버튼 클릭 </a:t>
            </a:r>
            <a:endParaRPr lang="en-US" altLang="ko-KR" sz="1100" dirty="0" smtClean="0"/>
          </a:p>
          <a:p>
            <a:pPr algn="ctr"/>
            <a:r>
              <a:rPr lang="en-US" altLang="ko-KR" sz="900" dirty="0" smtClean="0"/>
              <a:t>(</a:t>
            </a:r>
            <a:r>
              <a:rPr lang="ko-KR" altLang="en-US" sz="900" dirty="0" smtClean="0"/>
              <a:t>하단에 수정화면 출력</a:t>
            </a:r>
            <a:r>
              <a:rPr lang="en-US" altLang="ko-KR" sz="900" dirty="0" smtClean="0"/>
              <a:t>)</a:t>
            </a:r>
            <a:endParaRPr lang="ko-KR" altLang="en-US" sz="600" dirty="0"/>
          </a:p>
        </p:txBody>
      </p:sp>
      <p:sp>
        <p:nvSpPr>
          <p:cNvPr id="21" name="사각형 설명선 20"/>
          <p:cNvSpPr/>
          <p:nvPr/>
        </p:nvSpPr>
        <p:spPr>
          <a:xfrm>
            <a:off x="6578086" y="3429000"/>
            <a:ext cx="2170378" cy="261610"/>
          </a:xfrm>
          <a:prstGeom prst="wedgeRectCallout">
            <a:avLst>
              <a:gd name="adj1" fmla="val -42889"/>
              <a:gd name="adj2" fmla="val 2863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1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수정을 원하는 차량선택</a:t>
            </a:r>
            <a:endParaRPr lang="ko-KR" altLang="en-US" sz="1100" dirty="0"/>
          </a:p>
        </p:txBody>
      </p:sp>
      <p:sp>
        <p:nvSpPr>
          <p:cNvPr id="22" name="사각형 설명선 21"/>
          <p:cNvSpPr/>
          <p:nvPr/>
        </p:nvSpPr>
        <p:spPr>
          <a:xfrm>
            <a:off x="5580112" y="5082426"/>
            <a:ext cx="1512168" cy="261610"/>
          </a:xfrm>
          <a:prstGeom prst="wedgeRectCallout">
            <a:avLst>
              <a:gd name="adj1" fmla="val -87924"/>
              <a:gd name="adj2" fmla="val 10793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3. </a:t>
            </a:r>
            <a:r>
              <a:rPr lang="ko-KR" altLang="en-US" sz="1100" dirty="0" smtClean="0"/>
              <a:t>수정 내용 변경</a:t>
            </a:r>
            <a:endParaRPr lang="ko-KR" altLang="en-US" sz="600" dirty="0"/>
          </a:p>
        </p:txBody>
      </p:sp>
      <p:sp>
        <p:nvSpPr>
          <p:cNvPr id="23" name="사각형 설명선 22"/>
          <p:cNvSpPr/>
          <p:nvPr/>
        </p:nvSpPr>
        <p:spPr>
          <a:xfrm>
            <a:off x="4499992" y="6165304"/>
            <a:ext cx="720080" cy="261610"/>
          </a:xfrm>
          <a:prstGeom prst="wedgeRectCallout">
            <a:avLst>
              <a:gd name="adj1" fmla="val 111358"/>
              <a:gd name="adj2" fmla="val -4680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4. </a:t>
            </a:r>
            <a:r>
              <a:rPr lang="ko-KR" altLang="en-US" sz="1100" dirty="0" smtClean="0"/>
              <a:t>저장</a:t>
            </a:r>
            <a:endParaRPr lang="ko-KR" altLang="en-US" sz="1100" dirty="0"/>
          </a:p>
        </p:txBody>
      </p:sp>
      <p:sp>
        <p:nvSpPr>
          <p:cNvPr id="28" name="사각형 설명선 27"/>
          <p:cNvSpPr/>
          <p:nvPr/>
        </p:nvSpPr>
        <p:spPr>
          <a:xfrm>
            <a:off x="7308304" y="6165304"/>
            <a:ext cx="1296144" cy="261610"/>
          </a:xfrm>
          <a:prstGeom prst="wedgeRectCallout">
            <a:avLst>
              <a:gd name="adj1" fmla="val -86176"/>
              <a:gd name="adj2" fmla="val -395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5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수정 취소 클릭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xmlns="" val="98971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53" t="9029" r="3202" b="27407"/>
          <a:stretch/>
        </p:blipFill>
        <p:spPr bwMode="auto">
          <a:xfrm>
            <a:off x="899592" y="1556792"/>
            <a:ext cx="7686675" cy="4205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정보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차량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작성 등록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21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251520" y="836712"/>
            <a:ext cx="8568952" cy="574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차량정보를 직접 작성하여 등록</a:t>
            </a:r>
            <a:endParaRPr lang="en-US" altLang="ko-KR" sz="16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2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직접</a:t>
            </a:r>
            <a:r>
              <a:rPr lang="en-US" altLang="ko-KR" sz="12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2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최소운송 기준 적용이 되기 위해 등록 필요 </a:t>
            </a:r>
            <a:r>
              <a:rPr lang="en-US" altLang="ko-KR" sz="12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12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차종 및 크기</a:t>
            </a:r>
            <a:endParaRPr lang="en-US" altLang="ko-KR" sz="12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사각형 설명선 23"/>
          <p:cNvSpPr/>
          <p:nvPr/>
        </p:nvSpPr>
        <p:spPr>
          <a:xfrm>
            <a:off x="13638658" y="1526052"/>
            <a:ext cx="2052228" cy="246221"/>
          </a:xfrm>
          <a:prstGeom prst="wedgeRectCallout">
            <a:avLst>
              <a:gd name="adj1" fmla="val -64090"/>
              <a:gd name="adj2" fmla="val 15359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1. </a:t>
            </a:r>
            <a:r>
              <a:rPr lang="ko-KR" altLang="en-US" sz="1000" dirty="0" smtClean="0"/>
              <a:t>차량번호 입력 또는 거래처 선택</a:t>
            </a:r>
            <a:endParaRPr lang="ko-KR" altLang="en-US" sz="1000" dirty="0"/>
          </a:p>
        </p:txBody>
      </p:sp>
      <p:sp>
        <p:nvSpPr>
          <p:cNvPr id="25" name="사각형 설명선 24"/>
          <p:cNvSpPr/>
          <p:nvPr/>
        </p:nvSpPr>
        <p:spPr>
          <a:xfrm>
            <a:off x="13638658" y="2462156"/>
            <a:ext cx="2052228" cy="246221"/>
          </a:xfrm>
          <a:prstGeom prst="wedgeRectCallout">
            <a:avLst>
              <a:gd name="adj1" fmla="val -102325"/>
              <a:gd name="adj2" fmla="val -3209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2. </a:t>
            </a:r>
            <a:r>
              <a:rPr lang="ko-KR" altLang="en-US" sz="1000" dirty="0" smtClean="0"/>
              <a:t>검색 버튼 클릭</a:t>
            </a:r>
            <a:r>
              <a:rPr lang="en-US" altLang="ko-KR" sz="1000" dirty="0" smtClean="0"/>
              <a:t>!</a:t>
            </a:r>
            <a:endParaRPr lang="ko-KR" altLang="en-US" sz="1000" dirty="0"/>
          </a:p>
        </p:txBody>
      </p:sp>
      <p:sp>
        <p:nvSpPr>
          <p:cNvPr id="26" name="사각형 설명선 25"/>
          <p:cNvSpPr/>
          <p:nvPr/>
        </p:nvSpPr>
        <p:spPr>
          <a:xfrm>
            <a:off x="13638658" y="2852393"/>
            <a:ext cx="2052228" cy="246221"/>
          </a:xfrm>
          <a:prstGeom prst="wedgeRectCallout">
            <a:avLst>
              <a:gd name="adj1" fmla="val 19372"/>
              <a:gd name="adj2" fmla="val 12906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3. </a:t>
            </a:r>
            <a:r>
              <a:rPr lang="ko-KR" altLang="en-US" sz="1000" dirty="0" smtClean="0"/>
              <a:t>원하는 업체를 선택</a:t>
            </a:r>
            <a:endParaRPr lang="ko-KR" altLang="en-US" sz="1000" dirty="0"/>
          </a:p>
        </p:txBody>
      </p:sp>
      <p:sp>
        <p:nvSpPr>
          <p:cNvPr id="27" name="사각형 설명선 26"/>
          <p:cNvSpPr/>
          <p:nvPr/>
        </p:nvSpPr>
        <p:spPr>
          <a:xfrm>
            <a:off x="13638658" y="4406372"/>
            <a:ext cx="2052228" cy="246221"/>
          </a:xfrm>
          <a:prstGeom prst="wedgeRectCallout">
            <a:avLst>
              <a:gd name="adj1" fmla="val -7825"/>
              <a:gd name="adj2" fmla="val -10917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4. </a:t>
            </a:r>
            <a:r>
              <a:rPr lang="ko-KR" altLang="en-US" sz="1000" dirty="0" smtClean="0"/>
              <a:t>저장 </a:t>
            </a:r>
            <a:r>
              <a:rPr lang="en-US" altLang="ko-KR" sz="1000" dirty="0" smtClean="0"/>
              <a:t>(</a:t>
            </a:r>
            <a:r>
              <a:rPr lang="ko-KR" altLang="en-US" sz="1000" dirty="0" smtClean="0"/>
              <a:t>등록</a:t>
            </a:r>
            <a:r>
              <a:rPr lang="en-US" altLang="ko-KR" sz="1000" dirty="0" smtClean="0"/>
              <a:t>)</a:t>
            </a:r>
            <a:endParaRPr lang="ko-KR" altLang="en-US" sz="1000" dirty="0"/>
          </a:p>
        </p:txBody>
      </p:sp>
      <p:sp>
        <p:nvSpPr>
          <p:cNvPr id="6" name="직사각형 5"/>
          <p:cNvSpPr/>
          <p:nvPr/>
        </p:nvSpPr>
        <p:spPr>
          <a:xfrm>
            <a:off x="13383274" y="2185271"/>
            <a:ext cx="462781" cy="12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30" name="직사각형 29"/>
          <p:cNvSpPr/>
          <p:nvPr/>
        </p:nvSpPr>
        <p:spPr>
          <a:xfrm>
            <a:off x="12370072" y="3469831"/>
            <a:ext cx="332482" cy="5294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31" name="직사각형 30"/>
          <p:cNvSpPr/>
          <p:nvPr/>
        </p:nvSpPr>
        <p:spPr>
          <a:xfrm>
            <a:off x="12846570" y="3475065"/>
            <a:ext cx="768094" cy="5294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32" name="직사각형 31"/>
          <p:cNvSpPr/>
          <p:nvPr/>
        </p:nvSpPr>
        <p:spPr>
          <a:xfrm>
            <a:off x="14395790" y="3469831"/>
            <a:ext cx="332482" cy="5294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15" name="사각형 설명선 14"/>
          <p:cNvSpPr/>
          <p:nvPr/>
        </p:nvSpPr>
        <p:spPr>
          <a:xfrm>
            <a:off x="4270251" y="5558695"/>
            <a:ext cx="1368152" cy="400110"/>
          </a:xfrm>
          <a:prstGeom prst="wedgeRectCallout">
            <a:avLst>
              <a:gd name="adj1" fmla="val -45281"/>
              <a:gd name="adj2" fmla="val -19660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4. </a:t>
            </a:r>
            <a:r>
              <a:rPr lang="ko-KR" altLang="en-US" sz="1100" dirty="0" smtClean="0"/>
              <a:t>차량번호 조회</a:t>
            </a:r>
            <a:endParaRPr lang="en-US" altLang="ko-KR" sz="1100" dirty="0" smtClean="0"/>
          </a:p>
          <a:p>
            <a:pPr algn="ctr"/>
            <a:r>
              <a:rPr lang="ko-KR" altLang="en-US" sz="900" dirty="0" smtClean="0"/>
              <a:t>올바른 차량번호 검증</a:t>
            </a:r>
            <a:endParaRPr lang="ko-KR" altLang="en-US" sz="900" dirty="0"/>
          </a:p>
        </p:txBody>
      </p:sp>
      <p:sp>
        <p:nvSpPr>
          <p:cNvPr id="16" name="사각형 설명선 15"/>
          <p:cNvSpPr/>
          <p:nvPr/>
        </p:nvSpPr>
        <p:spPr>
          <a:xfrm>
            <a:off x="3347864" y="4183196"/>
            <a:ext cx="4752528" cy="261610"/>
          </a:xfrm>
          <a:prstGeom prst="wedgeRectCallout">
            <a:avLst>
              <a:gd name="adj1" fmla="val 23102"/>
              <a:gd name="adj2" fmla="val 9575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3. </a:t>
            </a:r>
            <a:r>
              <a:rPr lang="ko-KR" altLang="en-US" sz="1100" dirty="0" err="1" smtClean="0"/>
              <a:t>장기용차는</a:t>
            </a:r>
            <a:r>
              <a:rPr lang="ko-KR" altLang="en-US" sz="1100" dirty="0" smtClean="0"/>
              <a:t> 개인사업자번호 또는 번호판 명의 사업자번호 입력 후  조회</a:t>
            </a:r>
            <a:endParaRPr lang="ko-KR" altLang="en-US" sz="1100" dirty="0"/>
          </a:p>
        </p:txBody>
      </p:sp>
      <p:sp>
        <p:nvSpPr>
          <p:cNvPr id="19" name="사각형 설명선 18"/>
          <p:cNvSpPr/>
          <p:nvPr/>
        </p:nvSpPr>
        <p:spPr>
          <a:xfrm>
            <a:off x="909117" y="5585048"/>
            <a:ext cx="2952328" cy="677108"/>
          </a:xfrm>
          <a:prstGeom prst="wedgeRectCallout">
            <a:avLst>
              <a:gd name="adj1" fmla="val -2549"/>
              <a:gd name="adj2" fmla="val -19145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altLang="ko-KR" sz="1100" dirty="0" smtClean="0"/>
              <a:t>2. </a:t>
            </a:r>
            <a:r>
              <a:rPr lang="ko-KR" altLang="en-US" sz="1100" dirty="0" smtClean="0"/>
              <a:t>차량구분 선택 </a:t>
            </a:r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r>
              <a:rPr lang="ko-KR" altLang="en-US" sz="900" dirty="0" smtClean="0"/>
              <a:t>직영</a:t>
            </a:r>
            <a:r>
              <a:rPr lang="en-US" altLang="ko-KR" sz="900" dirty="0" smtClean="0"/>
              <a:t>/ </a:t>
            </a:r>
            <a:r>
              <a:rPr lang="ko-KR" altLang="en-US" sz="900" dirty="0" err="1" smtClean="0"/>
              <a:t>위수탁</a:t>
            </a:r>
            <a:r>
              <a:rPr lang="en-US" altLang="ko-KR" sz="900" dirty="0" smtClean="0"/>
              <a:t>(</a:t>
            </a:r>
            <a:r>
              <a:rPr lang="ko-KR" altLang="en-US" sz="900" dirty="0" err="1" smtClean="0"/>
              <a:t>지입</a:t>
            </a:r>
            <a:r>
              <a:rPr lang="en-US" altLang="ko-KR" sz="900" dirty="0" smtClean="0"/>
              <a:t>) </a:t>
            </a:r>
            <a:r>
              <a:rPr lang="ko-KR" altLang="en-US" sz="900" dirty="0" smtClean="0"/>
              <a:t>차량은</a:t>
            </a:r>
            <a:r>
              <a:rPr lang="en-US" altLang="ko-KR" sz="900" dirty="0" smtClean="0"/>
              <a:t> </a:t>
            </a:r>
            <a:r>
              <a:rPr lang="ko-KR" altLang="en-US" sz="900" dirty="0" smtClean="0"/>
              <a:t>차량종류</a:t>
            </a:r>
            <a:r>
              <a:rPr lang="en-US" altLang="ko-KR" sz="900" dirty="0" smtClean="0"/>
              <a:t>, </a:t>
            </a:r>
            <a:r>
              <a:rPr lang="ko-KR" altLang="en-US" sz="900" dirty="0" smtClean="0"/>
              <a:t>차량크기 필수 입력</a:t>
            </a:r>
            <a:endParaRPr lang="en-US" altLang="ko-KR" sz="900" dirty="0" smtClean="0"/>
          </a:p>
          <a:p>
            <a:r>
              <a:rPr lang="ko-KR" altLang="en-US" sz="900" dirty="0" err="1" smtClean="0"/>
              <a:t>장기용차</a:t>
            </a:r>
            <a:r>
              <a:rPr lang="ko-KR" altLang="en-US" sz="900" dirty="0" smtClean="0"/>
              <a:t> 차량은 소속사업자번호</a:t>
            </a:r>
            <a:r>
              <a:rPr lang="en-US" altLang="ko-KR" sz="900" dirty="0" smtClean="0"/>
              <a:t>, </a:t>
            </a:r>
            <a:r>
              <a:rPr lang="ko-KR" altLang="en-US" sz="900" dirty="0" smtClean="0"/>
              <a:t>소유자</a:t>
            </a:r>
            <a:r>
              <a:rPr lang="en-US" altLang="ko-KR" sz="900" dirty="0" smtClean="0"/>
              <a:t>(</a:t>
            </a:r>
            <a:r>
              <a:rPr lang="ko-KR" altLang="en-US" sz="900" dirty="0" smtClean="0"/>
              <a:t>소속</a:t>
            </a:r>
            <a:r>
              <a:rPr lang="en-US" altLang="ko-KR" sz="900" dirty="0" smtClean="0"/>
              <a:t>) </a:t>
            </a:r>
            <a:r>
              <a:rPr lang="ko-KR" altLang="en-US" sz="900" dirty="0" smtClean="0"/>
              <a:t>필수 입력</a:t>
            </a:r>
            <a:endParaRPr lang="en-US" altLang="ko-KR" sz="900" dirty="0" smtClean="0"/>
          </a:p>
          <a:p>
            <a:r>
              <a:rPr lang="en-US" altLang="ko-KR" sz="900" dirty="0" smtClean="0"/>
              <a:t>※ </a:t>
            </a:r>
            <a:r>
              <a:rPr lang="ko-KR" altLang="en-US" sz="900" dirty="0" err="1" smtClean="0"/>
              <a:t>단기용차</a:t>
            </a:r>
            <a:r>
              <a:rPr lang="ko-KR" altLang="en-US" sz="900" dirty="0" smtClean="0"/>
              <a:t> 차량은 등록하지 않습니다</a:t>
            </a:r>
            <a:r>
              <a:rPr lang="en-US" altLang="ko-KR" sz="900" dirty="0" smtClean="0"/>
              <a:t>.</a:t>
            </a:r>
          </a:p>
        </p:txBody>
      </p:sp>
      <p:sp>
        <p:nvSpPr>
          <p:cNvPr id="20" name="사각형 설명선 19"/>
          <p:cNvSpPr/>
          <p:nvPr/>
        </p:nvSpPr>
        <p:spPr>
          <a:xfrm>
            <a:off x="278902" y="4159766"/>
            <a:ext cx="1484786" cy="430887"/>
          </a:xfrm>
          <a:prstGeom prst="wedgeRectCallout">
            <a:avLst>
              <a:gd name="adj1" fmla="val -932"/>
              <a:gd name="adj2" fmla="val -14252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1. </a:t>
            </a:r>
            <a:r>
              <a:rPr lang="ko-KR" altLang="en-US" sz="1100" dirty="0" smtClean="0"/>
              <a:t>차량관리 작성등록 메뉴 클릭</a:t>
            </a:r>
            <a:endParaRPr lang="en-US" altLang="ko-KR" sz="1100" dirty="0" smtClean="0"/>
          </a:p>
        </p:txBody>
      </p:sp>
      <p:sp>
        <p:nvSpPr>
          <p:cNvPr id="21" name="직사각형 20"/>
          <p:cNvSpPr/>
          <p:nvPr/>
        </p:nvSpPr>
        <p:spPr>
          <a:xfrm>
            <a:off x="929409" y="3593641"/>
            <a:ext cx="936104" cy="14401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22" name="사각형 설명선 21"/>
          <p:cNvSpPr/>
          <p:nvPr/>
        </p:nvSpPr>
        <p:spPr>
          <a:xfrm>
            <a:off x="6444208" y="5903694"/>
            <a:ext cx="1368152" cy="261610"/>
          </a:xfrm>
          <a:prstGeom prst="wedgeRectCallout">
            <a:avLst>
              <a:gd name="adj1" fmla="val -6295"/>
              <a:gd name="adj2" fmla="val -13470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5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차량정보 저장</a:t>
            </a:r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382418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35" t="19110" r="3432" b="23751"/>
          <a:stretch/>
        </p:blipFill>
        <p:spPr bwMode="auto">
          <a:xfrm>
            <a:off x="856158" y="1196752"/>
            <a:ext cx="7751933" cy="3803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정보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–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차량 관리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파일 등록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22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278154" y="836712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관리하는 차량이 많을 경우 지정된 양식에 차량정보를 작성하여 등록</a:t>
            </a:r>
            <a:endParaRPr lang="en-US" altLang="ko-KR" sz="16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사각형 설명선 23"/>
          <p:cNvSpPr/>
          <p:nvPr/>
        </p:nvSpPr>
        <p:spPr>
          <a:xfrm>
            <a:off x="13366139" y="1784430"/>
            <a:ext cx="2052228" cy="246221"/>
          </a:xfrm>
          <a:prstGeom prst="wedgeRectCallout">
            <a:avLst>
              <a:gd name="adj1" fmla="val -64090"/>
              <a:gd name="adj2" fmla="val 15359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1. </a:t>
            </a:r>
            <a:r>
              <a:rPr lang="ko-KR" altLang="en-US" sz="1000" dirty="0" smtClean="0"/>
              <a:t>차량번호 입력 또는 거래처 선택</a:t>
            </a:r>
            <a:endParaRPr lang="ko-KR" altLang="en-US" sz="1000" dirty="0"/>
          </a:p>
        </p:txBody>
      </p:sp>
      <p:sp>
        <p:nvSpPr>
          <p:cNvPr id="25" name="사각형 설명선 24"/>
          <p:cNvSpPr/>
          <p:nvPr/>
        </p:nvSpPr>
        <p:spPr>
          <a:xfrm>
            <a:off x="13366139" y="2720534"/>
            <a:ext cx="2052228" cy="246221"/>
          </a:xfrm>
          <a:prstGeom prst="wedgeRectCallout">
            <a:avLst>
              <a:gd name="adj1" fmla="val -102325"/>
              <a:gd name="adj2" fmla="val -3209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2. </a:t>
            </a:r>
            <a:r>
              <a:rPr lang="ko-KR" altLang="en-US" sz="1000" dirty="0" smtClean="0"/>
              <a:t>검색 버튼 클릭</a:t>
            </a:r>
            <a:r>
              <a:rPr lang="en-US" altLang="ko-KR" sz="1000" dirty="0" smtClean="0"/>
              <a:t>!</a:t>
            </a:r>
            <a:endParaRPr lang="ko-KR" altLang="en-US" sz="1000" dirty="0"/>
          </a:p>
        </p:txBody>
      </p:sp>
      <p:sp>
        <p:nvSpPr>
          <p:cNvPr id="26" name="사각형 설명선 25"/>
          <p:cNvSpPr/>
          <p:nvPr/>
        </p:nvSpPr>
        <p:spPr>
          <a:xfrm>
            <a:off x="13366139" y="3110771"/>
            <a:ext cx="2052228" cy="246221"/>
          </a:xfrm>
          <a:prstGeom prst="wedgeRectCallout">
            <a:avLst>
              <a:gd name="adj1" fmla="val 19372"/>
              <a:gd name="adj2" fmla="val 12906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3. </a:t>
            </a:r>
            <a:r>
              <a:rPr lang="ko-KR" altLang="en-US" sz="1000" dirty="0" smtClean="0"/>
              <a:t>원하는 업체를 선택</a:t>
            </a:r>
            <a:endParaRPr lang="ko-KR" altLang="en-US" sz="1000" dirty="0"/>
          </a:p>
        </p:txBody>
      </p:sp>
      <p:sp>
        <p:nvSpPr>
          <p:cNvPr id="27" name="사각형 설명선 26"/>
          <p:cNvSpPr/>
          <p:nvPr/>
        </p:nvSpPr>
        <p:spPr>
          <a:xfrm>
            <a:off x="13366139" y="4664750"/>
            <a:ext cx="2052228" cy="246221"/>
          </a:xfrm>
          <a:prstGeom prst="wedgeRectCallout">
            <a:avLst>
              <a:gd name="adj1" fmla="val -7825"/>
              <a:gd name="adj2" fmla="val -10917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/>
              <a:t>4. </a:t>
            </a:r>
            <a:r>
              <a:rPr lang="ko-KR" altLang="en-US" sz="1000" dirty="0" smtClean="0"/>
              <a:t>저장 </a:t>
            </a:r>
            <a:r>
              <a:rPr lang="en-US" altLang="ko-KR" sz="1000" dirty="0" smtClean="0"/>
              <a:t>(</a:t>
            </a:r>
            <a:r>
              <a:rPr lang="ko-KR" altLang="en-US" sz="1000" dirty="0" smtClean="0"/>
              <a:t>등록</a:t>
            </a:r>
            <a:r>
              <a:rPr lang="en-US" altLang="ko-KR" sz="1000" dirty="0" smtClean="0"/>
              <a:t>)</a:t>
            </a:r>
            <a:endParaRPr lang="ko-KR" altLang="en-US" sz="1000" dirty="0"/>
          </a:p>
        </p:txBody>
      </p:sp>
      <p:sp>
        <p:nvSpPr>
          <p:cNvPr id="6" name="직사각형 5"/>
          <p:cNvSpPr/>
          <p:nvPr/>
        </p:nvSpPr>
        <p:spPr>
          <a:xfrm>
            <a:off x="13110755" y="2443649"/>
            <a:ext cx="462781" cy="12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30" name="직사각형 29"/>
          <p:cNvSpPr/>
          <p:nvPr/>
        </p:nvSpPr>
        <p:spPr>
          <a:xfrm>
            <a:off x="12097553" y="3728209"/>
            <a:ext cx="332482" cy="5294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31" name="직사각형 30"/>
          <p:cNvSpPr/>
          <p:nvPr/>
        </p:nvSpPr>
        <p:spPr>
          <a:xfrm>
            <a:off x="12574051" y="3733443"/>
            <a:ext cx="768094" cy="5294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32" name="직사각형 31"/>
          <p:cNvSpPr/>
          <p:nvPr/>
        </p:nvSpPr>
        <p:spPr>
          <a:xfrm>
            <a:off x="14123271" y="3728209"/>
            <a:ext cx="332482" cy="5294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23" name="사각형 설명선 22"/>
          <p:cNvSpPr/>
          <p:nvPr/>
        </p:nvSpPr>
        <p:spPr>
          <a:xfrm>
            <a:off x="755576" y="5131832"/>
            <a:ext cx="3024336" cy="882293"/>
          </a:xfrm>
          <a:prstGeom prst="wedgeRectCallout">
            <a:avLst>
              <a:gd name="adj1" fmla="val 61807"/>
              <a:gd name="adj2" fmla="val -295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85725" indent="-85725">
              <a:spcBef>
                <a:spcPts val="400"/>
              </a:spcBef>
              <a:spcAft>
                <a:spcPts val="400"/>
              </a:spcAft>
            </a:pPr>
            <a:r>
              <a:rPr lang="en-US" altLang="ko-KR" sz="1100" dirty="0"/>
              <a:t>3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내려 받은 파일을 열어서 내용을 입력</a:t>
            </a:r>
            <a:endParaRPr lang="en-US" altLang="ko-KR" sz="1100" dirty="0" smtClean="0"/>
          </a:p>
          <a:p>
            <a:pPr marL="180975" indent="-85725">
              <a:spcBef>
                <a:spcPts val="400"/>
              </a:spcBef>
              <a:spcAft>
                <a:spcPts val="400"/>
              </a:spcAft>
              <a:tabLst>
                <a:tab pos="0" algn="l"/>
              </a:tabLst>
            </a:pPr>
            <a:r>
              <a:rPr lang="en-US" altLang="ko-KR" sz="900" dirty="0" smtClean="0"/>
              <a:t>: FPIS_USER_CAR_SAMPLE.csv</a:t>
            </a:r>
            <a:endParaRPr lang="en-US" altLang="ko-KR" sz="900" dirty="0"/>
          </a:p>
          <a:p>
            <a:pPr marL="180975" indent="-85725">
              <a:spcBef>
                <a:spcPts val="400"/>
              </a:spcBef>
              <a:spcAft>
                <a:spcPts val="400"/>
              </a:spcAft>
              <a:tabLst>
                <a:tab pos="0" algn="l"/>
              </a:tabLst>
            </a:pPr>
            <a:r>
              <a:rPr lang="en-US" altLang="ko-KR" sz="900" dirty="0" smtClean="0"/>
              <a:t>: </a:t>
            </a:r>
            <a:r>
              <a:rPr lang="ko-KR" altLang="en-US" sz="900" dirty="0" smtClean="0"/>
              <a:t>엑셀 </a:t>
            </a:r>
            <a:r>
              <a:rPr lang="ko-KR" altLang="en-US" sz="900" dirty="0"/>
              <a:t>또는 </a:t>
            </a:r>
            <a:r>
              <a:rPr lang="ko-KR" altLang="en-US" sz="900" dirty="0" smtClean="0"/>
              <a:t>무료 오피스 </a:t>
            </a:r>
            <a:r>
              <a:rPr lang="en-US" altLang="ko-KR" sz="900" dirty="0" smtClean="0"/>
              <a:t>SW, </a:t>
            </a:r>
            <a:r>
              <a:rPr lang="ko-KR" altLang="en-US" sz="900" dirty="0"/>
              <a:t>메모장 </a:t>
            </a:r>
            <a:r>
              <a:rPr lang="ko-KR" altLang="en-US" sz="900" dirty="0" smtClean="0"/>
              <a:t>등으로 열수 있으며</a:t>
            </a:r>
            <a:r>
              <a:rPr lang="en-US" altLang="ko-KR" sz="900" dirty="0" smtClean="0"/>
              <a:t>, </a:t>
            </a:r>
            <a:br>
              <a:rPr lang="en-US" altLang="ko-KR" sz="900" dirty="0" smtClean="0"/>
            </a:br>
            <a:r>
              <a:rPr lang="ko-KR" altLang="en-US" sz="900" dirty="0" smtClean="0"/>
              <a:t>메모장에서는</a:t>
            </a:r>
            <a:r>
              <a:rPr lang="en-US" altLang="ko-KR" sz="900" dirty="0" smtClean="0"/>
              <a:t> </a:t>
            </a:r>
            <a:r>
              <a:rPr lang="ko-KR" altLang="en-US" sz="900" dirty="0" smtClean="0"/>
              <a:t>항목과 값들을 쉼표로 구분하면 됨</a:t>
            </a:r>
            <a:endParaRPr lang="ko-KR" altLang="en-US" sz="800" dirty="0"/>
          </a:p>
        </p:txBody>
      </p:sp>
      <p:sp>
        <p:nvSpPr>
          <p:cNvPr id="33" name="사각형 설명선 32"/>
          <p:cNvSpPr/>
          <p:nvPr/>
        </p:nvSpPr>
        <p:spPr>
          <a:xfrm>
            <a:off x="6948264" y="4437112"/>
            <a:ext cx="1508786" cy="246221"/>
          </a:xfrm>
          <a:prstGeom prst="wedgeRectCallout">
            <a:avLst>
              <a:gd name="adj1" fmla="val -65761"/>
              <a:gd name="adj2" fmla="val 2680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/>
              <a:t>5</a:t>
            </a:r>
            <a:r>
              <a:rPr lang="en-US" altLang="ko-KR" sz="1000" dirty="0" smtClean="0"/>
              <a:t>. </a:t>
            </a:r>
            <a:r>
              <a:rPr lang="ko-KR" altLang="en-US" sz="1000" dirty="0" smtClean="0"/>
              <a:t>저장 버튼을 클릭</a:t>
            </a:r>
            <a:r>
              <a:rPr lang="en-US" altLang="ko-KR" sz="1000" dirty="0" smtClean="0"/>
              <a:t>!</a:t>
            </a:r>
            <a:endParaRPr lang="ko-KR" altLang="en-US" sz="900" dirty="0"/>
          </a:p>
        </p:txBody>
      </p:sp>
      <p:sp>
        <p:nvSpPr>
          <p:cNvPr id="28" name="사각형 설명선 27"/>
          <p:cNvSpPr/>
          <p:nvPr/>
        </p:nvSpPr>
        <p:spPr>
          <a:xfrm>
            <a:off x="278902" y="3147468"/>
            <a:ext cx="1484786" cy="430887"/>
          </a:xfrm>
          <a:prstGeom prst="wedgeRectCallout">
            <a:avLst>
              <a:gd name="adj1" fmla="val -1573"/>
              <a:gd name="adj2" fmla="val -1093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1. </a:t>
            </a:r>
            <a:r>
              <a:rPr lang="ko-KR" altLang="en-US" sz="1100" dirty="0" smtClean="0"/>
              <a:t>차량관리 파일등록 메뉴 클릭</a:t>
            </a:r>
            <a:endParaRPr lang="en-US" altLang="ko-KR" sz="1100" dirty="0" smtClean="0"/>
          </a:p>
        </p:txBody>
      </p:sp>
      <p:sp>
        <p:nvSpPr>
          <p:cNvPr id="29" name="직사각형 28"/>
          <p:cNvSpPr/>
          <p:nvPr/>
        </p:nvSpPr>
        <p:spPr>
          <a:xfrm>
            <a:off x="929409" y="2736045"/>
            <a:ext cx="936104" cy="144016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37" name="사각형 설명선 36"/>
          <p:cNvSpPr/>
          <p:nvPr/>
        </p:nvSpPr>
        <p:spPr>
          <a:xfrm>
            <a:off x="4427984" y="3743454"/>
            <a:ext cx="2664296" cy="261610"/>
          </a:xfrm>
          <a:prstGeom prst="wedgeRectCallout">
            <a:avLst>
              <a:gd name="adj1" fmla="val -14406"/>
              <a:gd name="adj2" fmla="val 24975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4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찾아보기를 누르고 작성한 파일을 선택</a:t>
            </a:r>
            <a:endParaRPr lang="ko-KR" altLang="en-US" sz="1100" dirty="0"/>
          </a:p>
        </p:txBody>
      </p:sp>
      <p:sp>
        <p:nvSpPr>
          <p:cNvPr id="38" name="사각형 설명선 37"/>
          <p:cNvSpPr/>
          <p:nvPr/>
        </p:nvSpPr>
        <p:spPr>
          <a:xfrm>
            <a:off x="827584" y="4581128"/>
            <a:ext cx="1273951" cy="430887"/>
          </a:xfrm>
          <a:prstGeom prst="wedgeRectCallout">
            <a:avLst>
              <a:gd name="adj1" fmla="val 69403"/>
              <a:gd name="adj2" fmla="val -17380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2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양식 </a:t>
            </a:r>
            <a:r>
              <a:rPr lang="ko-KR" altLang="en-US" sz="1100" dirty="0" err="1" smtClean="0"/>
              <a:t>내려받기</a:t>
            </a:r>
            <a:r>
              <a:rPr lang="ko-KR" altLang="en-US" sz="1100" dirty="0" smtClean="0"/>
              <a:t> 클릭</a:t>
            </a:r>
            <a:endParaRPr lang="ko-KR" altLang="en-US" sz="1100" dirty="0"/>
          </a:p>
        </p:txBody>
      </p:sp>
      <p:sp>
        <p:nvSpPr>
          <p:cNvPr id="39" name="직사각형 38"/>
          <p:cNvSpPr/>
          <p:nvPr/>
        </p:nvSpPr>
        <p:spPr>
          <a:xfrm>
            <a:off x="340772" y="6131712"/>
            <a:ext cx="223706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 smtClean="0"/>
              <a:t>※ </a:t>
            </a:r>
            <a:r>
              <a:rPr lang="ko-KR" altLang="en-US" sz="900" dirty="0" smtClean="0"/>
              <a:t>무료</a:t>
            </a:r>
            <a:r>
              <a:rPr lang="en-US" altLang="ko-KR" sz="900" dirty="0" smtClean="0"/>
              <a:t>(</a:t>
            </a:r>
            <a:r>
              <a:rPr lang="ko-KR" altLang="en-US" sz="900" dirty="0" err="1" smtClean="0"/>
              <a:t>오픈소스</a:t>
            </a:r>
            <a:r>
              <a:rPr lang="en-US" altLang="ko-KR" sz="900" dirty="0" smtClean="0"/>
              <a:t>)</a:t>
            </a:r>
            <a:r>
              <a:rPr lang="ko-KR" altLang="en-US" sz="900" dirty="0" smtClean="0"/>
              <a:t> 오피스 프로그램</a:t>
            </a:r>
            <a:endParaRPr lang="en-US" altLang="ko-KR" sz="900" dirty="0" smtClean="0">
              <a:hlinkClick r:id="rId3"/>
            </a:endParaRPr>
          </a:p>
          <a:p>
            <a:r>
              <a:rPr lang="en-US" altLang="ko-KR" sz="900" dirty="0" smtClean="0">
                <a:hlinkClick r:id="rId3"/>
              </a:rPr>
              <a:t>http</a:t>
            </a:r>
            <a:r>
              <a:rPr lang="en-US" altLang="ko-KR" sz="900" dirty="0">
                <a:hlinkClick r:id="rId3"/>
              </a:rPr>
              <a:t>://www.libreoffice.org</a:t>
            </a:r>
            <a:r>
              <a:rPr lang="en-US" altLang="ko-KR" sz="900" dirty="0" smtClean="0">
                <a:hlinkClick r:id="rId3"/>
              </a:rPr>
              <a:t>/</a:t>
            </a:r>
            <a:r>
              <a:rPr lang="en-US" altLang="ko-KR" sz="900" dirty="0" smtClean="0"/>
              <a:t> </a:t>
            </a:r>
            <a:endParaRPr lang="en-US" altLang="ko-KR" sz="900" dirty="0"/>
          </a:p>
          <a:p>
            <a:r>
              <a:rPr lang="en-US" altLang="ko-KR" sz="900" dirty="0">
                <a:hlinkClick r:id="rId4"/>
              </a:rPr>
              <a:t>https://www.openoffice.org/ko</a:t>
            </a:r>
            <a:r>
              <a:rPr lang="en-US" altLang="ko-KR" sz="900" dirty="0" smtClean="0">
                <a:hlinkClick r:id="rId4"/>
              </a:rPr>
              <a:t>/</a:t>
            </a:r>
            <a:r>
              <a:rPr lang="en-US" altLang="ko-KR" sz="900" dirty="0" smtClean="0"/>
              <a:t> </a:t>
            </a:r>
            <a:endParaRPr lang="ko-KR" altLang="en-US" sz="9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5" t="31042" r="3014" b="8886"/>
          <a:stretch/>
        </p:blipFill>
        <p:spPr bwMode="auto">
          <a:xfrm>
            <a:off x="4120902" y="4941070"/>
            <a:ext cx="4543449" cy="1646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직사각형 39"/>
          <p:cNvSpPr/>
          <p:nvPr/>
        </p:nvSpPr>
        <p:spPr>
          <a:xfrm>
            <a:off x="4139952" y="4941168"/>
            <a:ext cx="4536504" cy="165618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xmlns="" val="203104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3"/>
          <p:cNvPicPr>
            <a:picLocks noChangeAspect="1" noChangeArrowheads="1"/>
          </p:cNvPicPr>
          <p:nvPr/>
        </p:nvPicPr>
        <p:blipFill>
          <a:blip r:embed="rId3" cstate="print"/>
          <a:srcRect l="20934" t="43704" r="13640" b="44167"/>
          <a:stretch>
            <a:fillRect/>
          </a:stretch>
        </p:blipFill>
        <p:spPr bwMode="auto">
          <a:xfrm>
            <a:off x="1979712" y="2541712"/>
            <a:ext cx="511256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924499" y="2713162"/>
            <a:ext cx="20890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ko-KR" altLang="en-US" sz="2400" b="1" dirty="0" smtClean="0">
                <a:latin typeface="+mj-ea"/>
                <a:ea typeface="+mj-ea"/>
              </a:rPr>
              <a:t>실적 신고 방법</a:t>
            </a:r>
            <a:endParaRPr lang="ko-KR" altLang="en-US" sz="2400" b="1" dirty="0">
              <a:latin typeface="+mj-ea"/>
              <a:ea typeface="+mj-ea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355231" y="3591793"/>
            <a:ext cx="3502025" cy="13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457200" indent="-457200">
              <a:spcBef>
                <a:spcPct val="65000"/>
              </a:spcBef>
              <a:buFont typeface="+mj-lt"/>
              <a:buAutoNum type="arabicPeriod"/>
            </a:pPr>
            <a:r>
              <a:rPr lang="ko-KR" altLang="en-US" sz="1900" b="1" dirty="0" smtClean="0">
                <a:latin typeface="+mj-ea"/>
                <a:ea typeface="+mj-ea"/>
              </a:rPr>
              <a:t>웹 신고</a:t>
            </a:r>
            <a:endParaRPr lang="en-US" altLang="ko-KR" sz="1900" b="1" dirty="0" smtClean="0">
              <a:latin typeface="+mj-ea"/>
              <a:ea typeface="+mj-ea"/>
            </a:endParaRPr>
          </a:p>
          <a:p>
            <a:pPr marL="457200" indent="-457200">
              <a:spcBef>
                <a:spcPct val="65000"/>
              </a:spcBef>
              <a:buFont typeface="+mj-lt"/>
              <a:buAutoNum type="arabicPeriod"/>
            </a:pPr>
            <a:r>
              <a:rPr lang="ko-KR" altLang="en-US" sz="1900" b="1" dirty="0" smtClean="0">
                <a:latin typeface="+mj-ea"/>
                <a:ea typeface="+mj-ea"/>
              </a:rPr>
              <a:t>연계 프로그램 </a:t>
            </a:r>
            <a:r>
              <a:rPr lang="en-US" altLang="ko-KR" sz="1900" b="1" dirty="0" smtClean="0">
                <a:latin typeface="+mj-ea"/>
                <a:ea typeface="+mj-ea"/>
              </a:rPr>
              <a:t>: </a:t>
            </a:r>
            <a:r>
              <a:rPr lang="ko-KR" altLang="en-US" sz="1900" b="1" dirty="0" smtClean="0">
                <a:latin typeface="+mj-ea"/>
                <a:ea typeface="+mj-ea"/>
              </a:rPr>
              <a:t>엑셀</a:t>
            </a:r>
            <a:endParaRPr lang="en-US" altLang="ko-KR" sz="1900" b="1" dirty="0" smtClean="0">
              <a:latin typeface="+mj-ea"/>
              <a:ea typeface="+mj-ea"/>
            </a:endParaRPr>
          </a:p>
          <a:p>
            <a:pPr marL="457200" indent="-457200">
              <a:spcBef>
                <a:spcPct val="65000"/>
              </a:spcBef>
              <a:buFont typeface="+mj-lt"/>
              <a:buAutoNum type="arabicPeriod"/>
            </a:pPr>
            <a:r>
              <a:rPr lang="ko-KR" altLang="en-US" sz="1900" b="1" dirty="0" smtClean="0">
                <a:latin typeface="+mj-ea"/>
                <a:ea typeface="+mj-ea"/>
              </a:rPr>
              <a:t>연계 프로그램 </a:t>
            </a:r>
            <a:r>
              <a:rPr lang="en-US" altLang="ko-KR" sz="1900" b="1" dirty="0" smtClean="0">
                <a:latin typeface="+mj-ea"/>
                <a:ea typeface="+mj-ea"/>
              </a:rPr>
              <a:t>: DB</a:t>
            </a:r>
            <a:endParaRPr lang="ko-KR" altLang="en-US" sz="1900" b="1" dirty="0">
              <a:latin typeface="+mj-ea"/>
              <a:ea typeface="+mj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DDEE-451B-47B0-BEA4-57C4B22AC9C4}" type="slidenum">
              <a:rPr lang="ko-KR" altLang="en-US" smtClean="0"/>
              <a:pPr/>
              <a:t>23</a:t>
            </a:fld>
            <a:endParaRPr lang="ko-KR" altLang="en-US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277500" y="2682384"/>
            <a:ext cx="6383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800" b="1" dirty="0" smtClean="0">
                <a:latin typeface="+mj-ea"/>
                <a:ea typeface="+mj-ea"/>
              </a:rPr>
              <a:t>Ⅱ.</a:t>
            </a:r>
            <a:endParaRPr lang="en-US" altLang="ko-KR" sz="28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248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755576" y="1211528"/>
            <a:ext cx="7669831" cy="5313816"/>
            <a:chOff x="755576" y="1211528"/>
            <a:chExt cx="7669831" cy="5313816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093" t="9348" r="2612" b="4285"/>
            <a:stretch/>
          </p:blipFill>
          <p:spPr bwMode="auto">
            <a:xfrm>
              <a:off x="755576" y="1211528"/>
              <a:ext cx="7669831" cy="531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574" t="44646" r="49654" b="53125"/>
            <a:stretch/>
          </p:blipFill>
          <p:spPr bwMode="auto">
            <a:xfrm>
              <a:off x="3695123" y="3388027"/>
              <a:ext cx="335280" cy="137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 descr="E:\15_국토부_화물운송실적2014\15_99_기타작업\20150311_교육자료수정\fap_titl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8177" y="3386133"/>
              <a:ext cx="720079" cy="107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/>
              <a:pPr/>
              <a:t>24</a:t>
            </a:fld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3635896" y="1472211"/>
            <a:ext cx="927140" cy="309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 설명선 21"/>
          <p:cNvSpPr/>
          <p:nvPr/>
        </p:nvSpPr>
        <p:spPr>
          <a:xfrm>
            <a:off x="4521347" y="944395"/>
            <a:ext cx="1625865" cy="261610"/>
          </a:xfrm>
          <a:prstGeom prst="wedgeRectCallout">
            <a:avLst>
              <a:gd name="adj1" fmla="val -47366"/>
              <a:gd name="adj2" fmla="val 15169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 </a:t>
            </a:r>
            <a:r>
              <a:rPr lang="ko-KR" altLang="en-US" sz="1100" dirty="0" smtClean="0"/>
              <a:t>실적신고 버튼 클릭</a:t>
            </a:r>
            <a:endParaRPr lang="en-US" altLang="ko-KR" sz="1100" dirty="0" smtClean="0"/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107504" y="146496"/>
            <a:ext cx="3744416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메인화면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1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istrator\Desktop\2015-03-11 12;46;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8"/>
            <a:ext cx="6704402" cy="465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25</a:t>
            </a:fld>
            <a:endParaRPr lang="ko-KR" altLang="en-US" dirty="0"/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107504" y="146496"/>
            <a:ext cx="3744416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웹 신고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(1/7)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899592" y="796642"/>
            <a:ext cx="6300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의뢰자 및 계약정보 입력 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(* </a:t>
            </a:r>
            <a:r>
              <a:rPr lang="en-US" altLang="ko-KR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필수항목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sp>
        <p:nvSpPr>
          <p:cNvPr id="10" name="사각형 설명선 9"/>
          <p:cNvSpPr/>
          <p:nvPr/>
        </p:nvSpPr>
        <p:spPr>
          <a:xfrm>
            <a:off x="7026840" y="4085928"/>
            <a:ext cx="2009656" cy="430887"/>
          </a:xfrm>
          <a:prstGeom prst="wedgeRectCallout">
            <a:avLst>
              <a:gd name="adj1" fmla="val -32419"/>
              <a:gd name="adj2" fmla="val 8160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err="1" smtClean="0">
                <a:latin typeface="+mn-ea"/>
              </a:rPr>
              <a:t>순수주선사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운송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겸업 제외</a:t>
            </a:r>
            <a:r>
              <a:rPr lang="en-US" altLang="ko-KR" sz="1100" dirty="0" smtClean="0">
                <a:latin typeface="+mn-ea"/>
              </a:rPr>
              <a:t>)</a:t>
            </a:r>
            <a:r>
              <a:rPr lang="ko-KR" altLang="en-US" sz="1100" dirty="0" smtClean="0">
                <a:latin typeface="+mn-ea"/>
              </a:rPr>
              <a:t>는 </a:t>
            </a:r>
            <a:endParaRPr lang="en-US" altLang="ko-KR" sz="1100" dirty="0" smtClean="0">
              <a:latin typeface="+mn-ea"/>
            </a:endParaRPr>
          </a:p>
          <a:p>
            <a:pPr algn="ctr"/>
            <a:r>
              <a:rPr lang="ko-KR" altLang="en-US" sz="1100" dirty="0" smtClean="0">
                <a:latin typeface="+mn-ea"/>
              </a:rPr>
              <a:t>계약금액 선택사항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3" name="사각형 설명선 12"/>
          <p:cNvSpPr/>
          <p:nvPr/>
        </p:nvSpPr>
        <p:spPr>
          <a:xfrm>
            <a:off x="6444208" y="3068960"/>
            <a:ext cx="2205960" cy="430887"/>
          </a:xfrm>
          <a:prstGeom prst="wedgeRectCallout">
            <a:avLst>
              <a:gd name="adj1" fmla="val -5694"/>
              <a:gd name="adj2" fmla="val 14530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ko-KR" altLang="en-US" sz="1100" dirty="0" smtClean="0">
                <a:latin typeface="+mn-ea"/>
              </a:rPr>
              <a:t>운수사업자</a:t>
            </a:r>
            <a:r>
              <a:rPr lang="en-US" altLang="ko-KR" sz="1100" dirty="0" smtClean="0">
                <a:latin typeface="+mn-ea"/>
              </a:rPr>
              <a:t>: </a:t>
            </a:r>
            <a:r>
              <a:rPr lang="ko-KR" altLang="en-US" sz="1100" dirty="0" smtClean="0">
                <a:latin typeface="+mn-ea"/>
              </a:rPr>
              <a:t>사업자등록번호 필수</a:t>
            </a:r>
            <a:endParaRPr lang="en-US" altLang="ko-KR" sz="1100" dirty="0" smtClean="0">
              <a:latin typeface="+mn-ea"/>
            </a:endParaRPr>
          </a:p>
          <a:p>
            <a:r>
              <a:rPr lang="ko-KR" altLang="en-US" sz="1100" dirty="0" smtClean="0">
                <a:latin typeface="+mn-ea"/>
              </a:rPr>
              <a:t>화주 </a:t>
            </a:r>
            <a:r>
              <a:rPr lang="en-US" altLang="ko-KR" sz="1100" dirty="0" smtClean="0">
                <a:latin typeface="+mn-ea"/>
              </a:rPr>
              <a:t>: </a:t>
            </a:r>
            <a:r>
              <a:rPr lang="ko-KR" altLang="en-US" sz="1100" dirty="0" smtClean="0">
                <a:latin typeface="+mn-ea"/>
              </a:rPr>
              <a:t>사업자등록번호 선택</a:t>
            </a:r>
            <a:endParaRPr lang="ko-KR" altLang="en-US" sz="1100" dirty="0">
              <a:latin typeface="+mn-ea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261" y="4077072"/>
            <a:ext cx="2007483" cy="1053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261" y="5256315"/>
            <a:ext cx="2007483" cy="1053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오른쪽 화살표 7"/>
          <p:cNvSpPr/>
          <p:nvPr/>
        </p:nvSpPr>
        <p:spPr>
          <a:xfrm rot="10800000">
            <a:off x="2411760" y="5805264"/>
            <a:ext cx="1800200" cy="264967"/>
          </a:xfrm>
          <a:prstGeom prst="rightArrow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marL="342900" indent="-342900" algn="ctr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ko-KR" altLang="en-US" sz="20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사각형 설명선 16"/>
          <p:cNvSpPr/>
          <p:nvPr/>
        </p:nvSpPr>
        <p:spPr>
          <a:xfrm>
            <a:off x="326812" y="3040108"/>
            <a:ext cx="1145560" cy="600164"/>
          </a:xfrm>
          <a:prstGeom prst="wedgeRectCallout">
            <a:avLst>
              <a:gd name="adj1" fmla="val 35703"/>
              <a:gd name="adj2" fmla="val 11136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>
                <a:latin typeface="+mn-ea"/>
              </a:rPr>
              <a:t>계약정보 등록 후 위탁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배차 </a:t>
            </a:r>
            <a:endParaRPr lang="en-US" altLang="ko-KR" sz="1100" dirty="0" smtClean="0">
              <a:latin typeface="+mn-ea"/>
            </a:endParaRPr>
          </a:p>
          <a:p>
            <a:pPr algn="ctr"/>
            <a:r>
              <a:rPr lang="ko-KR" altLang="en-US" sz="1100" dirty="0" smtClean="0">
                <a:latin typeface="+mn-ea"/>
              </a:rPr>
              <a:t>자동 화면 전환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24305" y="4005064"/>
            <a:ext cx="2088000" cy="2379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Picture 2" descr="C:\Users\Administrator\Desktop\2015-03-11 12;46;0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1039" r="53941"/>
          <a:stretch>
            <a:fillRect/>
          </a:stretch>
        </p:blipFill>
        <p:spPr bwMode="auto">
          <a:xfrm>
            <a:off x="2771800" y="5301208"/>
            <a:ext cx="4968552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52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2015-03-11 12;58;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0524" y="1196752"/>
            <a:ext cx="671638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26</a:t>
            </a:fld>
            <a:endParaRPr lang="ko-KR" altLang="en-US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7504" y="146496"/>
            <a:ext cx="3744416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웹 신고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(2/7)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99592" y="796642"/>
            <a:ext cx="6300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위탁정보 입력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사각형 설명선 14"/>
          <p:cNvSpPr/>
          <p:nvPr/>
        </p:nvSpPr>
        <p:spPr>
          <a:xfrm>
            <a:off x="5868144" y="3065113"/>
            <a:ext cx="2808312" cy="261610"/>
          </a:xfrm>
          <a:prstGeom prst="wedgeRectCallout">
            <a:avLst>
              <a:gd name="adj1" fmla="val -34573"/>
              <a:gd name="adj2" fmla="val 10075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>
                <a:latin typeface="+mn-ea"/>
              </a:rPr>
              <a:t>앞에서 입력한 의뢰자</a:t>
            </a:r>
            <a:r>
              <a:rPr lang="en-US" altLang="ko-KR" sz="1100" dirty="0" smtClean="0">
                <a:latin typeface="+mn-ea"/>
              </a:rPr>
              <a:t>/ </a:t>
            </a:r>
            <a:r>
              <a:rPr lang="ko-KR" altLang="en-US" sz="1100" dirty="0" smtClean="0">
                <a:latin typeface="+mn-ea"/>
              </a:rPr>
              <a:t>계약정보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6" name="사각형 설명선 15"/>
          <p:cNvSpPr/>
          <p:nvPr/>
        </p:nvSpPr>
        <p:spPr>
          <a:xfrm>
            <a:off x="107504" y="4132602"/>
            <a:ext cx="1296144" cy="430887"/>
          </a:xfrm>
          <a:prstGeom prst="wedgeRectCallout">
            <a:avLst>
              <a:gd name="adj1" fmla="val 155727"/>
              <a:gd name="adj2" fmla="val 18978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사업자등록번호 조회 또는 직접입력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2" name="사각형 설명선 11"/>
          <p:cNvSpPr/>
          <p:nvPr/>
        </p:nvSpPr>
        <p:spPr>
          <a:xfrm>
            <a:off x="7739613" y="5504602"/>
            <a:ext cx="982246" cy="430887"/>
          </a:xfrm>
          <a:prstGeom prst="wedgeRectCallout">
            <a:avLst>
              <a:gd name="adj1" fmla="val -74962"/>
              <a:gd name="adj2" fmla="val 11474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위탁계약정보 저장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xmlns="" val="294597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dministrator\Desktop\2015-03-11 13;08;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84936"/>
            <a:ext cx="5695281" cy="521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27</a:t>
            </a:fld>
            <a:endParaRPr lang="ko-KR" altLang="en-US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7504" y="146496"/>
            <a:ext cx="3744416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웹 신고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(3/7)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99592" y="796642"/>
            <a:ext cx="6300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배차정보 입력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사각형 설명선 9"/>
          <p:cNvSpPr/>
          <p:nvPr/>
        </p:nvSpPr>
        <p:spPr>
          <a:xfrm>
            <a:off x="6054814" y="2811197"/>
            <a:ext cx="2808312" cy="261610"/>
          </a:xfrm>
          <a:prstGeom prst="wedgeRectCallout">
            <a:avLst>
              <a:gd name="adj1" fmla="val -34573"/>
              <a:gd name="adj2" fmla="val 10075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>
                <a:latin typeface="+mn-ea"/>
              </a:rPr>
              <a:t>앞에서 입력한 의뢰자</a:t>
            </a:r>
            <a:r>
              <a:rPr lang="en-US" altLang="ko-KR" sz="1100" dirty="0" smtClean="0">
                <a:latin typeface="+mn-ea"/>
              </a:rPr>
              <a:t>/ </a:t>
            </a:r>
            <a:r>
              <a:rPr lang="ko-KR" altLang="en-US" sz="1100" dirty="0" smtClean="0">
                <a:latin typeface="+mn-ea"/>
              </a:rPr>
              <a:t>계약정보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1" name="사각형 설명선 10"/>
          <p:cNvSpPr/>
          <p:nvPr/>
        </p:nvSpPr>
        <p:spPr>
          <a:xfrm>
            <a:off x="467544" y="4077072"/>
            <a:ext cx="1440160" cy="938719"/>
          </a:xfrm>
          <a:prstGeom prst="wedgeRectCallout">
            <a:avLst>
              <a:gd name="adj1" fmla="val 97492"/>
              <a:gd name="adj2" fmla="val 3260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차량번호를 입력하고 조회하거나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빈 상태에서 조회하면 아래 해당 차량 목록이 표시됨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4" name="사각형 설명선 13"/>
          <p:cNvSpPr/>
          <p:nvPr/>
        </p:nvSpPr>
        <p:spPr>
          <a:xfrm>
            <a:off x="388150" y="5293514"/>
            <a:ext cx="1440160" cy="430887"/>
          </a:xfrm>
          <a:prstGeom prst="wedgeRectCallout">
            <a:avLst>
              <a:gd name="adj1" fmla="val 78883"/>
              <a:gd name="adj2" fmla="val -6693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직영</a:t>
            </a:r>
            <a:r>
              <a:rPr lang="en-US" altLang="ko-KR" sz="1100" dirty="0" smtClean="0">
                <a:latin typeface="+mn-ea"/>
              </a:rPr>
              <a:t>/ </a:t>
            </a:r>
            <a:r>
              <a:rPr lang="ko-KR" altLang="en-US" sz="1100" dirty="0" err="1" smtClean="0">
                <a:latin typeface="+mn-ea"/>
              </a:rPr>
              <a:t>위수탁</a:t>
            </a:r>
            <a:r>
              <a:rPr lang="ko-KR" altLang="en-US" sz="1100" dirty="0" smtClean="0">
                <a:latin typeface="+mn-ea"/>
              </a:rPr>
              <a:t> 해당 </a:t>
            </a:r>
            <a:endParaRPr lang="en-US" altLang="ko-KR" sz="1100" dirty="0" smtClean="0">
              <a:latin typeface="+mn-ea"/>
            </a:endParaRPr>
          </a:p>
          <a:p>
            <a:pPr algn="just"/>
            <a:r>
              <a:rPr lang="ko-KR" altLang="en-US" sz="1100" dirty="0" smtClean="0">
                <a:latin typeface="+mn-ea"/>
              </a:rPr>
              <a:t>차량 선택 표시 가능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431266" y="5567442"/>
            <a:ext cx="406466" cy="8480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사각형 설명선 14"/>
          <p:cNvSpPr/>
          <p:nvPr/>
        </p:nvSpPr>
        <p:spPr>
          <a:xfrm>
            <a:off x="179512" y="6094457"/>
            <a:ext cx="2736304" cy="430887"/>
          </a:xfrm>
          <a:prstGeom prst="wedgeRectCallout">
            <a:avLst>
              <a:gd name="adj1" fmla="val 68035"/>
              <a:gd name="adj2" fmla="val -6113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특정 차량 조회하거나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차량 목록 선택하면 </a:t>
            </a:r>
            <a:endParaRPr lang="en-US" altLang="ko-KR" sz="1100" dirty="0" smtClean="0">
              <a:latin typeface="+mn-ea"/>
            </a:endParaRPr>
          </a:p>
          <a:p>
            <a:pPr algn="just"/>
            <a:r>
              <a:rPr lang="ko-KR" altLang="en-US" sz="1100" dirty="0" smtClean="0">
                <a:latin typeface="+mn-ea"/>
              </a:rPr>
              <a:t>번호 입력됨 </a:t>
            </a:r>
            <a:endParaRPr lang="ko-KR" altLang="en-US" sz="1100" dirty="0">
              <a:latin typeface="+mn-ea"/>
            </a:endParaRPr>
          </a:p>
        </p:txBody>
      </p:sp>
      <p:sp>
        <p:nvSpPr>
          <p:cNvPr id="27" name="사각형 설명선 26"/>
          <p:cNvSpPr/>
          <p:nvPr/>
        </p:nvSpPr>
        <p:spPr>
          <a:xfrm>
            <a:off x="5796136" y="4323365"/>
            <a:ext cx="2808312" cy="261610"/>
          </a:xfrm>
          <a:prstGeom prst="wedgeRectCallout">
            <a:avLst>
              <a:gd name="adj1" fmla="val -34573"/>
              <a:gd name="adj2" fmla="val 10075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>
                <a:latin typeface="+mn-ea"/>
              </a:rPr>
              <a:t>차량검색 또는 차량등록번호 직접 입력 가능</a:t>
            </a:r>
            <a:endParaRPr lang="ko-KR" altLang="en-US" sz="1100" dirty="0">
              <a:latin typeface="+mn-ea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237542" y="5539290"/>
            <a:ext cx="406466" cy="10260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6225576" y="4747444"/>
            <a:ext cx="335923" cy="10417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55054" t="59270" r="16587" b="33137"/>
          <a:stretch>
            <a:fillRect/>
          </a:stretch>
        </p:blipFill>
        <p:spPr bwMode="auto">
          <a:xfrm>
            <a:off x="5002354" y="5416649"/>
            <a:ext cx="287248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1039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28</a:t>
            </a:fld>
            <a:endParaRPr lang="ko-KR" altLang="en-US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7504" y="146496"/>
            <a:ext cx="3744416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웹 신고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(4/7)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99592" y="796642"/>
            <a:ext cx="6300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실적 조회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수정 및 확정신고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78154" y="1218238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en-US" altLang="ko-KR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대사업자는</a:t>
            </a:r>
            <a:r>
              <a:rPr lang="en-US" altLang="ko-KR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위탁</a:t>
            </a:r>
            <a:r>
              <a:rPr lang="en-US" altLang="ko-KR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의뢰</a:t>
            </a:r>
            <a:r>
              <a:rPr lang="en-US" altLang="ko-KR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업체가 입력한 정보가 자동으로 실</a:t>
            </a:r>
            <a:r>
              <a:rPr lang="ko-KR" altLang="en-US" sz="16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적</a:t>
            </a: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목록에 입력됨</a:t>
            </a:r>
            <a:endParaRPr lang="en-US" altLang="ko-KR" sz="16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9731" y="1628702"/>
            <a:ext cx="4605798" cy="4994707"/>
          </a:xfrm>
          <a:prstGeom prst="rect">
            <a:avLst/>
          </a:prstGeom>
        </p:spPr>
      </p:pic>
      <p:sp>
        <p:nvSpPr>
          <p:cNvPr id="18" name="사각형 설명선 17"/>
          <p:cNvSpPr/>
          <p:nvPr/>
        </p:nvSpPr>
        <p:spPr>
          <a:xfrm>
            <a:off x="554934" y="3335474"/>
            <a:ext cx="1568794" cy="430887"/>
          </a:xfrm>
          <a:prstGeom prst="wedgeRectCallout">
            <a:avLst>
              <a:gd name="adj1" fmla="val 88088"/>
              <a:gd name="adj2" fmla="val 882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다양한 조건으로 신고정보를 검색할 수 있음</a:t>
            </a:r>
            <a:endParaRPr lang="ko-KR" altLang="en-US" sz="1100" dirty="0">
              <a:latin typeface="+mn-ea"/>
            </a:endParaRPr>
          </a:p>
        </p:txBody>
      </p:sp>
      <p:sp>
        <p:nvSpPr>
          <p:cNvPr id="22" name="사각형 설명선 21"/>
          <p:cNvSpPr/>
          <p:nvPr/>
        </p:nvSpPr>
        <p:spPr>
          <a:xfrm>
            <a:off x="6608689" y="3486627"/>
            <a:ext cx="1728192" cy="430887"/>
          </a:xfrm>
          <a:prstGeom prst="wedgeRectCallout">
            <a:avLst>
              <a:gd name="adj1" fmla="val -71317"/>
              <a:gd name="adj2" fmla="val 8163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검색 조건에 대해 일괄 확정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정정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삭제도 가능</a:t>
            </a:r>
            <a:endParaRPr lang="ko-KR" altLang="en-US" sz="1100" dirty="0">
              <a:latin typeface="+mn-ea"/>
            </a:endParaRPr>
          </a:p>
        </p:txBody>
      </p:sp>
      <p:sp>
        <p:nvSpPr>
          <p:cNvPr id="24" name="사각형 설명선 23"/>
          <p:cNvSpPr/>
          <p:nvPr/>
        </p:nvSpPr>
        <p:spPr>
          <a:xfrm>
            <a:off x="438460" y="5638637"/>
            <a:ext cx="1685267" cy="769441"/>
          </a:xfrm>
          <a:prstGeom prst="wedgeRectCallout">
            <a:avLst>
              <a:gd name="adj1" fmla="val 64624"/>
              <a:gd name="adj2" fmla="val 1793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>
                <a:latin typeface="+mn-ea"/>
              </a:rPr>
              <a:t>등록방식이 </a:t>
            </a:r>
            <a:r>
              <a:rPr lang="ko-KR" altLang="en-US" sz="1100" b="1" dirty="0">
                <a:latin typeface="+mn-ea"/>
              </a:rPr>
              <a:t>홈페이지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 err="1">
                <a:latin typeface="+mn-ea"/>
              </a:rPr>
              <a:t>모바일</a:t>
            </a:r>
            <a:r>
              <a:rPr lang="en-US" altLang="ko-KR" sz="1100" b="1" dirty="0">
                <a:latin typeface="+mn-ea"/>
              </a:rPr>
              <a:t>, </a:t>
            </a:r>
            <a:r>
              <a:rPr lang="ko-KR" altLang="en-US" sz="1100" b="1" dirty="0">
                <a:latin typeface="+mn-ea"/>
              </a:rPr>
              <a:t>수탁</a:t>
            </a:r>
            <a:r>
              <a:rPr lang="ko-KR" altLang="en-US" sz="1100" dirty="0">
                <a:latin typeface="+mn-ea"/>
              </a:rPr>
              <a:t>인 계약 건을 누르면 선택한 </a:t>
            </a:r>
            <a:r>
              <a:rPr lang="ko-KR" altLang="en-US" sz="1100" dirty="0" smtClean="0">
                <a:latin typeface="+mn-ea"/>
              </a:rPr>
              <a:t>건의 계약정보를 확인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수정이 가능</a:t>
            </a:r>
            <a:endParaRPr lang="ko-KR" altLang="en-US" sz="1100" dirty="0">
              <a:latin typeface="+mn-ea"/>
            </a:endParaRPr>
          </a:p>
        </p:txBody>
      </p:sp>
      <p:sp>
        <p:nvSpPr>
          <p:cNvPr id="25" name="사각형 설명선 24"/>
          <p:cNvSpPr/>
          <p:nvPr/>
        </p:nvSpPr>
        <p:spPr>
          <a:xfrm>
            <a:off x="438460" y="4589215"/>
            <a:ext cx="1685267" cy="769441"/>
          </a:xfrm>
          <a:prstGeom prst="wedgeRectCallout">
            <a:avLst>
              <a:gd name="adj1" fmla="val 63292"/>
              <a:gd name="adj2" fmla="val 3241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등록방식이 </a:t>
            </a:r>
            <a:r>
              <a:rPr lang="ko-KR" altLang="en-US" sz="1100" b="1" dirty="0" smtClean="0">
                <a:latin typeface="+mn-ea"/>
              </a:rPr>
              <a:t>연계모듈</a:t>
            </a:r>
            <a:r>
              <a:rPr lang="ko-KR" altLang="en-US" sz="1100" dirty="0" smtClean="0">
                <a:latin typeface="+mn-ea"/>
              </a:rPr>
              <a:t>인 계약 건을 누르면 연계모듈로 등록된 개별 계약실적조회를 확인 가능</a:t>
            </a:r>
            <a:endParaRPr lang="ko-KR" altLang="en-US" sz="1100" dirty="0">
              <a:latin typeface="+mn-ea"/>
            </a:endParaRPr>
          </a:p>
        </p:txBody>
      </p:sp>
      <p:sp>
        <p:nvSpPr>
          <p:cNvPr id="26" name="사각형 설명선 25"/>
          <p:cNvSpPr/>
          <p:nvPr/>
        </p:nvSpPr>
        <p:spPr>
          <a:xfrm>
            <a:off x="3443052" y="1888288"/>
            <a:ext cx="3289188" cy="600164"/>
          </a:xfrm>
          <a:prstGeom prst="wedgeRectCallout">
            <a:avLst>
              <a:gd name="adj1" fmla="val -64672"/>
              <a:gd name="adj2" fmla="val -4195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altLang="ko-KR" sz="1100" dirty="0" smtClean="0">
                <a:latin typeface="+mn-ea"/>
              </a:rPr>
              <a:t>1</a:t>
            </a:r>
            <a:r>
              <a:rPr lang="ko-KR" altLang="en-US" sz="1100" dirty="0" smtClean="0">
                <a:latin typeface="+mn-ea"/>
              </a:rPr>
              <a:t>건 단위의 </a:t>
            </a:r>
            <a:r>
              <a:rPr lang="ko-KR" altLang="en-US" sz="1100" b="1" dirty="0" smtClean="0">
                <a:latin typeface="+mn-ea"/>
              </a:rPr>
              <a:t>홈페이지</a:t>
            </a:r>
            <a:r>
              <a:rPr lang="en-US" altLang="ko-KR" sz="1100" b="1" dirty="0">
                <a:latin typeface="+mn-ea"/>
              </a:rPr>
              <a:t>,</a:t>
            </a:r>
            <a:r>
              <a:rPr lang="en-US" altLang="ko-KR" sz="1100" b="1" dirty="0" smtClean="0">
                <a:latin typeface="+mn-ea"/>
              </a:rPr>
              <a:t> </a:t>
            </a:r>
            <a:r>
              <a:rPr lang="ko-KR" altLang="en-US" sz="1100" b="1" dirty="0" err="1" smtClean="0">
                <a:latin typeface="+mn-ea"/>
              </a:rPr>
              <a:t>모바일</a:t>
            </a:r>
            <a:r>
              <a:rPr lang="en-US" altLang="ko-KR" sz="1100" b="1" dirty="0" smtClean="0">
                <a:latin typeface="+mn-ea"/>
              </a:rPr>
              <a:t>, </a:t>
            </a:r>
            <a:r>
              <a:rPr lang="ko-KR" altLang="en-US" sz="1100" b="1" dirty="0" smtClean="0">
                <a:latin typeface="+mn-ea"/>
              </a:rPr>
              <a:t>수탁 등록방식</a:t>
            </a:r>
            <a:r>
              <a:rPr lang="ko-KR" altLang="en-US" sz="1100" dirty="0" smtClean="0">
                <a:latin typeface="+mn-ea"/>
              </a:rPr>
              <a:t>과 다수 건 단위의 </a:t>
            </a:r>
            <a:r>
              <a:rPr lang="ko-KR" altLang="en-US" sz="1100" b="1" dirty="0" smtClean="0">
                <a:latin typeface="+mn-ea"/>
              </a:rPr>
              <a:t>연계모듈</a:t>
            </a:r>
            <a:r>
              <a:rPr lang="ko-KR" altLang="en-US" sz="1100" dirty="0" smtClean="0">
                <a:latin typeface="+mn-ea"/>
              </a:rPr>
              <a:t> 등록방식이 </a:t>
            </a:r>
            <a:r>
              <a:rPr lang="en-US" altLang="ko-KR" sz="1100" dirty="0" smtClean="0">
                <a:latin typeface="+mn-ea"/>
              </a:rPr>
              <a:t>‘</a:t>
            </a:r>
            <a:r>
              <a:rPr lang="ko-KR" altLang="en-US" sz="1100" dirty="0" smtClean="0">
                <a:latin typeface="+mn-ea"/>
              </a:rPr>
              <a:t>등록단위</a:t>
            </a:r>
            <a:r>
              <a:rPr lang="en-US" altLang="ko-KR" sz="1100" dirty="0" smtClean="0">
                <a:latin typeface="+mn-ea"/>
              </a:rPr>
              <a:t>’</a:t>
            </a:r>
            <a:r>
              <a:rPr lang="ko-KR" altLang="en-US" sz="1100" dirty="0" smtClean="0">
                <a:latin typeface="+mn-ea"/>
              </a:rPr>
              <a:t>로 구분되어 실적조회가 가능 </a:t>
            </a:r>
            <a:r>
              <a:rPr lang="en-US" altLang="ko-KR" sz="1100" dirty="0" smtClean="0">
                <a:latin typeface="+mn-ea"/>
              </a:rPr>
              <a:t>(2015. 07. 08 </a:t>
            </a:r>
            <a:r>
              <a:rPr lang="ko-KR" altLang="en-US" sz="1100" dirty="0" smtClean="0">
                <a:latin typeface="+mn-ea"/>
              </a:rPr>
              <a:t>개선</a:t>
            </a:r>
            <a:r>
              <a:rPr lang="en-US" altLang="ko-KR" sz="1100" dirty="0" smtClean="0">
                <a:latin typeface="+mn-ea"/>
              </a:rPr>
              <a:t>)</a:t>
            </a:r>
            <a:endParaRPr lang="ko-KR" altLang="en-US" sz="1100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339752" y="5157192"/>
            <a:ext cx="4248471" cy="384176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ko-KR" altLang="en-US" sz="1100" dirty="0" smtClean="0">
              <a:latin typeface="+mn-ea"/>
            </a:endParaRPr>
          </a:p>
        </p:txBody>
      </p:sp>
      <p:sp>
        <p:nvSpPr>
          <p:cNvPr id="28" name="사각형 설명선 27"/>
          <p:cNvSpPr/>
          <p:nvPr/>
        </p:nvSpPr>
        <p:spPr>
          <a:xfrm>
            <a:off x="6752705" y="4461169"/>
            <a:ext cx="1440160" cy="600164"/>
          </a:xfrm>
          <a:prstGeom prst="wedgeRectCallout">
            <a:avLst>
              <a:gd name="adj1" fmla="val -58086"/>
              <a:gd name="adj2" fmla="val 8869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확정신고 전에는 신고정보에 대한 수정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삭제가 가능</a:t>
            </a:r>
            <a:endParaRPr lang="ko-KR" altLang="en-US" sz="1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0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29</a:t>
            </a:fld>
            <a:endParaRPr lang="ko-KR" altLang="en-US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7504" y="146496"/>
            <a:ext cx="3744416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웹 신고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(5/7)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99592" y="796642"/>
            <a:ext cx="6300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실적 조회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수정 및 확정신고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78154" y="1218238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연계모듈로 등록된 계약실적을 누르면 개별단위 실적조회를 확인 가능</a:t>
            </a:r>
            <a:endParaRPr lang="en-US" altLang="ko-KR" sz="16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3618" y="1700897"/>
            <a:ext cx="4844400" cy="4996335"/>
          </a:xfrm>
          <a:prstGeom prst="rect">
            <a:avLst/>
          </a:prstGeom>
        </p:spPr>
      </p:pic>
      <p:sp>
        <p:nvSpPr>
          <p:cNvPr id="13" name="사각형 설명선 12"/>
          <p:cNvSpPr/>
          <p:nvPr/>
        </p:nvSpPr>
        <p:spPr>
          <a:xfrm>
            <a:off x="208866" y="3362441"/>
            <a:ext cx="1842854" cy="430887"/>
          </a:xfrm>
          <a:prstGeom prst="wedgeRectCallout">
            <a:avLst>
              <a:gd name="adj1" fmla="val 88088"/>
              <a:gd name="adj2" fmla="val 882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다양한 조건으로 신고정보를 검색할 수 있음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9" name="사각형 설명선 18"/>
          <p:cNvSpPr/>
          <p:nvPr/>
        </p:nvSpPr>
        <p:spPr>
          <a:xfrm>
            <a:off x="6558509" y="5013176"/>
            <a:ext cx="1770846" cy="600164"/>
          </a:xfrm>
          <a:prstGeom prst="wedgeRectCallout">
            <a:avLst>
              <a:gd name="adj1" fmla="val -56638"/>
              <a:gd name="adj2" fmla="val 9994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b="1" dirty="0" smtClean="0">
                <a:latin typeface="+mn-ea"/>
              </a:rPr>
              <a:t>확정된 신고</a:t>
            </a:r>
            <a:r>
              <a:rPr lang="ko-KR" altLang="en-US" sz="1100" dirty="0" smtClean="0">
                <a:latin typeface="+mn-ea"/>
              </a:rPr>
              <a:t>는 등록단위 조회에서 정정요청 절차를 통해 일괄적으로 수정 가능</a:t>
            </a:r>
            <a:r>
              <a:rPr lang="en-US" altLang="ko-KR" sz="1100" dirty="0">
                <a:latin typeface="+mn-ea"/>
              </a:rPr>
              <a:t>.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23" name="사각형 설명선 22"/>
          <p:cNvSpPr/>
          <p:nvPr/>
        </p:nvSpPr>
        <p:spPr>
          <a:xfrm>
            <a:off x="208866" y="4928537"/>
            <a:ext cx="1770846" cy="769441"/>
          </a:xfrm>
          <a:prstGeom prst="wedgeRectCallout">
            <a:avLst>
              <a:gd name="adj1" fmla="val 83688"/>
              <a:gd name="adj2" fmla="val 3726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선택한 건의 </a:t>
            </a:r>
            <a:r>
              <a:rPr lang="ko-KR" altLang="en-US" sz="1100" b="1" dirty="0" smtClean="0">
                <a:latin typeface="+mn-ea"/>
              </a:rPr>
              <a:t>계약정보를 </a:t>
            </a:r>
            <a:r>
              <a:rPr lang="ko-KR" altLang="en-US" sz="1100" b="1" dirty="0">
                <a:latin typeface="+mn-ea"/>
              </a:rPr>
              <a:t>정정</a:t>
            </a:r>
            <a:r>
              <a:rPr lang="ko-KR" altLang="en-US" sz="1100" dirty="0">
                <a:latin typeface="+mn-ea"/>
              </a:rPr>
              <a:t>하려면 등록단위 조회에서 </a:t>
            </a:r>
            <a:r>
              <a:rPr lang="ko-KR" altLang="en-US" sz="1100" dirty="0" smtClean="0">
                <a:latin typeface="+mn-ea"/>
              </a:rPr>
              <a:t>정정요청 </a:t>
            </a:r>
            <a:r>
              <a:rPr lang="ko-KR" altLang="en-US" sz="1100" dirty="0">
                <a:latin typeface="+mn-ea"/>
              </a:rPr>
              <a:t>절차를 통해 일괄적으로 수정 가능</a:t>
            </a:r>
            <a:r>
              <a:rPr lang="en-US" altLang="ko-KR" sz="1100" dirty="0" smtClean="0">
                <a:latin typeface="+mn-ea"/>
              </a:rPr>
              <a:t>.</a:t>
            </a:r>
            <a:endParaRPr lang="en-US" altLang="ko-KR" sz="1100" dirty="0">
              <a:latin typeface="+mn-ea"/>
            </a:endParaRPr>
          </a:p>
        </p:txBody>
      </p:sp>
      <p:sp>
        <p:nvSpPr>
          <p:cNvPr id="18" name="사각형 설명선 17"/>
          <p:cNvSpPr/>
          <p:nvPr/>
        </p:nvSpPr>
        <p:spPr>
          <a:xfrm>
            <a:off x="3973590" y="1831511"/>
            <a:ext cx="3420286" cy="769441"/>
          </a:xfrm>
          <a:prstGeom prst="wedgeRectCallout">
            <a:avLst>
              <a:gd name="adj1" fmla="val -64672"/>
              <a:gd name="adj2" fmla="val -4195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등록단위 실적조회에서 등록방식이 </a:t>
            </a:r>
            <a:r>
              <a:rPr lang="ko-KR" altLang="en-US" sz="1100" b="1" dirty="0" smtClean="0">
                <a:latin typeface="+mn-ea"/>
              </a:rPr>
              <a:t>연계모듈</a:t>
            </a:r>
            <a:r>
              <a:rPr lang="ko-KR" altLang="en-US" sz="1100" dirty="0" smtClean="0">
                <a:latin typeface="+mn-ea"/>
              </a:rPr>
              <a:t>인 계약 건을 누르면 연계모듈을 통해 등록된 해당 계약실적의 모든 개별단위의 실적조회 확인이 가능하다</a:t>
            </a:r>
            <a:r>
              <a:rPr lang="en-US" altLang="ko-KR" sz="1100" dirty="0" smtClean="0">
                <a:latin typeface="+mn-ea"/>
              </a:rPr>
              <a:t>. </a:t>
            </a:r>
          </a:p>
          <a:p>
            <a:pPr algn="just"/>
            <a:r>
              <a:rPr lang="en-US" altLang="ko-KR" sz="1100" dirty="0" smtClean="0">
                <a:latin typeface="+mn-ea"/>
              </a:rPr>
              <a:t>(</a:t>
            </a:r>
            <a:r>
              <a:rPr lang="en-US" altLang="ko-KR" sz="1100" dirty="0">
                <a:latin typeface="+mn-ea"/>
              </a:rPr>
              <a:t>2015. 07. 08 </a:t>
            </a:r>
            <a:r>
              <a:rPr lang="ko-KR" altLang="en-US" sz="1100" dirty="0">
                <a:latin typeface="+mn-ea"/>
              </a:rPr>
              <a:t>개선기준</a:t>
            </a:r>
            <a:r>
              <a:rPr lang="en-US" altLang="ko-KR" sz="1100" dirty="0" smtClean="0">
                <a:latin typeface="+mn-ea"/>
              </a:rPr>
              <a:t>)</a:t>
            </a:r>
            <a:endParaRPr lang="ko-KR" altLang="en-US" sz="1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815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3"/>
          <p:cNvPicPr>
            <a:picLocks noChangeAspect="1" noChangeArrowheads="1"/>
          </p:cNvPicPr>
          <p:nvPr/>
        </p:nvPicPr>
        <p:blipFill>
          <a:blip r:embed="rId2" cstate="print"/>
          <a:srcRect l="20934" t="43704" r="13640" b="44167"/>
          <a:stretch>
            <a:fillRect/>
          </a:stretch>
        </p:blipFill>
        <p:spPr bwMode="auto">
          <a:xfrm>
            <a:off x="1979712" y="2541712"/>
            <a:ext cx="511256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008016" y="2680042"/>
            <a:ext cx="35317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atin typeface="+mj-ea"/>
                <a:ea typeface="+mj-ea"/>
              </a:rPr>
              <a:t>이용 절차 및 회원가입</a:t>
            </a:r>
            <a:endParaRPr lang="ko-KR" altLang="en-US" sz="2800" b="1" dirty="0">
              <a:latin typeface="+mj-ea"/>
              <a:ea typeface="+mj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DDEE-451B-47B0-BEA4-57C4B22AC9C4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267744" y="2682533"/>
            <a:ext cx="6383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800" b="1" dirty="0">
                <a:latin typeface="+mj-ea"/>
                <a:ea typeface="+mj-ea"/>
              </a:rPr>
              <a:t>Ⅰ.</a:t>
            </a:r>
          </a:p>
        </p:txBody>
      </p:sp>
    </p:spTree>
    <p:extLst>
      <p:ext uri="{BB962C8B-B14F-4D97-AF65-F5344CB8AC3E}">
        <p14:creationId xmlns:p14="http://schemas.microsoft.com/office/powerpoint/2010/main" xmlns="" val="118176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실적상세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348" y="1676202"/>
            <a:ext cx="7453370" cy="473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30</a:t>
            </a:fld>
            <a:endParaRPr lang="ko-KR" altLang="en-US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7504" y="146496"/>
            <a:ext cx="3744416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웹 신고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(6/7)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99592" y="796642"/>
            <a:ext cx="6300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실적 조회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수정 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상세보기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사각형 설명선 10"/>
          <p:cNvSpPr/>
          <p:nvPr/>
        </p:nvSpPr>
        <p:spPr>
          <a:xfrm>
            <a:off x="97280" y="4544855"/>
            <a:ext cx="1584176" cy="430887"/>
          </a:xfrm>
          <a:prstGeom prst="wedgeRectCallout">
            <a:avLst>
              <a:gd name="adj1" fmla="val 33448"/>
              <a:gd name="adj2" fmla="val 7657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입력한 정보를 선택하고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삭제할 수 있음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4" name="사각형 설명선 13"/>
          <p:cNvSpPr/>
          <p:nvPr/>
        </p:nvSpPr>
        <p:spPr>
          <a:xfrm>
            <a:off x="251520" y="5648690"/>
            <a:ext cx="1584176" cy="600164"/>
          </a:xfrm>
          <a:prstGeom prst="wedgeRectCallout">
            <a:avLst>
              <a:gd name="adj1" fmla="val 97348"/>
              <a:gd name="adj2" fmla="val -14130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확정 전에 입력정보를 클릭하면 정보를 수정할 수 있음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6" name="사각형 설명선 15"/>
          <p:cNvSpPr/>
          <p:nvPr/>
        </p:nvSpPr>
        <p:spPr>
          <a:xfrm>
            <a:off x="1763688" y="6340438"/>
            <a:ext cx="1584176" cy="430887"/>
          </a:xfrm>
          <a:prstGeom prst="wedgeRectCallout">
            <a:avLst>
              <a:gd name="adj1" fmla="val 65153"/>
              <a:gd name="adj2" fmla="val -6498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ko-KR" altLang="en-US" sz="1100" dirty="0" smtClean="0">
                <a:latin typeface="+mn-ea"/>
              </a:rPr>
              <a:t>확정 전이면 위탁</a:t>
            </a:r>
            <a:r>
              <a:rPr lang="en-US" altLang="ko-KR" sz="1100" dirty="0" smtClean="0">
                <a:latin typeface="+mn-ea"/>
              </a:rPr>
              <a:t>/</a:t>
            </a:r>
            <a:r>
              <a:rPr lang="ko-KR" altLang="en-US" sz="1100" dirty="0" smtClean="0">
                <a:latin typeface="+mn-ea"/>
              </a:rPr>
              <a:t>배차를 추가할 수 있음</a:t>
            </a:r>
            <a:endParaRPr lang="ko-KR" altLang="en-US" sz="1100" dirty="0"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487602" y="4128634"/>
            <a:ext cx="848955" cy="10188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278154" y="1218238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200"/>
              </a:spcBef>
              <a:spcAft>
                <a:spcPts val="200"/>
              </a:spcAft>
              <a:buFont typeface="Arial" pitchFamily="34" charset="0"/>
              <a:buChar char="•"/>
            </a:pP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계약</a:t>
            </a:r>
            <a:r>
              <a:rPr lang="en-US" altLang="ko-KR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위탁 및 배차정보에 대한 추가</a:t>
            </a:r>
            <a:r>
              <a:rPr lang="en-US" altLang="ko-KR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수정</a:t>
            </a:r>
            <a:r>
              <a:rPr lang="en-US" altLang="ko-KR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6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삭제 가능</a:t>
            </a:r>
            <a:endParaRPr lang="en-US" altLang="ko-KR" sz="16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633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31</a:t>
            </a:fld>
            <a:endParaRPr lang="ko-KR" altLang="en-US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7504" y="146496"/>
            <a:ext cx="3744416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1.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웹 신고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en-US" altLang="ko-KR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7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/7)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99592" y="796642"/>
            <a:ext cx="6300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실적 조회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수정 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정정요청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9028" y="1372706"/>
            <a:ext cx="5955953" cy="1771093"/>
          </a:xfrm>
          <a:prstGeom prst="rect">
            <a:avLst/>
          </a:prstGeom>
        </p:spPr>
      </p:pic>
      <p:sp>
        <p:nvSpPr>
          <p:cNvPr id="11" name="사각형 설명선 10"/>
          <p:cNvSpPr/>
          <p:nvPr/>
        </p:nvSpPr>
        <p:spPr>
          <a:xfrm>
            <a:off x="5868144" y="1648688"/>
            <a:ext cx="1541522" cy="600164"/>
          </a:xfrm>
          <a:prstGeom prst="wedgeRectCallout">
            <a:avLst>
              <a:gd name="adj1" fmla="val -63738"/>
              <a:gd name="adj2" fmla="val -5092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85725" indent="-85725"/>
            <a:r>
              <a:rPr lang="en-US" altLang="ko-KR" sz="1100" dirty="0" smtClean="0">
                <a:latin typeface="+mn-ea"/>
              </a:rPr>
              <a:t>1. </a:t>
            </a:r>
            <a:r>
              <a:rPr lang="ko-KR" altLang="en-US" sz="1100" dirty="0" smtClean="0">
                <a:latin typeface="+mn-ea"/>
              </a:rPr>
              <a:t>확정된 정보를  </a:t>
            </a:r>
            <a:r>
              <a:rPr lang="en-US" altLang="ko-KR" sz="1100" dirty="0" smtClean="0">
                <a:latin typeface="+mn-ea"/>
              </a:rPr>
              <a:t/>
            </a:r>
            <a:br>
              <a:rPr lang="en-US" altLang="ko-KR" sz="1100" dirty="0" smtClean="0">
                <a:latin typeface="+mn-ea"/>
              </a:rPr>
            </a:br>
            <a:r>
              <a:rPr lang="en-US" altLang="ko-KR" sz="1100" dirty="0" smtClean="0">
                <a:latin typeface="+mn-ea"/>
              </a:rPr>
              <a:t>  </a:t>
            </a:r>
            <a:r>
              <a:rPr lang="ko-KR" altLang="en-US" sz="1100" dirty="0" smtClean="0">
                <a:latin typeface="+mn-ea"/>
              </a:rPr>
              <a:t>수정해야 할 경우에</a:t>
            </a:r>
            <a:r>
              <a:rPr lang="en-US" altLang="ko-KR" sz="1100" dirty="0" smtClean="0">
                <a:latin typeface="+mn-ea"/>
              </a:rPr>
              <a:t/>
            </a:r>
            <a:br>
              <a:rPr lang="en-US" altLang="ko-KR" sz="1100" dirty="0" smtClean="0">
                <a:latin typeface="+mn-ea"/>
              </a:rPr>
            </a:br>
            <a:r>
              <a:rPr lang="en-US" altLang="ko-KR" sz="1100" dirty="0" smtClean="0">
                <a:latin typeface="+mn-ea"/>
              </a:rPr>
              <a:t>  </a:t>
            </a:r>
            <a:r>
              <a:rPr lang="ko-KR" altLang="en-US" sz="1100" dirty="0" smtClean="0">
                <a:latin typeface="+mn-ea"/>
              </a:rPr>
              <a:t>정정요청을 클릭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087223" y="3429000"/>
            <a:ext cx="5941161" cy="3364522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ko-KR" altLang="en-US" sz="1100" dirty="0" smtClean="0">
              <a:latin typeface="+mn-ea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4084" y="3474351"/>
            <a:ext cx="5861413" cy="3295660"/>
          </a:xfrm>
          <a:prstGeom prst="rect">
            <a:avLst/>
          </a:prstGeom>
        </p:spPr>
      </p:pic>
      <p:sp>
        <p:nvSpPr>
          <p:cNvPr id="13" name="사각형 설명선 12"/>
          <p:cNvSpPr/>
          <p:nvPr/>
        </p:nvSpPr>
        <p:spPr>
          <a:xfrm>
            <a:off x="7040014" y="3210410"/>
            <a:ext cx="1872209" cy="430887"/>
          </a:xfrm>
          <a:prstGeom prst="wedgeRectCallout">
            <a:avLst>
              <a:gd name="adj1" fmla="val -30195"/>
              <a:gd name="adj2" fmla="val 10739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180975" indent="-180975" algn="just"/>
            <a:r>
              <a:rPr lang="en-US" altLang="ko-KR" sz="1100" dirty="0">
                <a:latin typeface="+mn-ea"/>
              </a:rPr>
              <a:t>5</a:t>
            </a:r>
            <a:r>
              <a:rPr lang="en-US" altLang="ko-KR" sz="1100" dirty="0" smtClean="0">
                <a:latin typeface="+mn-ea"/>
              </a:rPr>
              <a:t>. </a:t>
            </a:r>
            <a:r>
              <a:rPr lang="ko-KR" altLang="en-US" sz="1100" dirty="0" smtClean="0">
                <a:latin typeface="+mn-ea"/>
              </a:rPr>
              <a:t>정정 요청 및 승인 상태 확인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4" name="사각형 설명선 13"/>
          <p:cNvSpPr/>
          <p:nvPr/>
        </p:nvSpPr>
        <p:spPr>
          <a:xfrm>
            <a:off x="3419872" y="5301208"/>
            <a:ext cx="2016224" cy="261610"/>
          </a:xfrm>
          <a:prstGeom prst="wedgeRectCallout">
            <a:avLst>
              <a:gd name="adj1" fmla="val -25319"/>
              <a:gd name="adj2" fmla="val 10288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180975" indent="-180975" algn="just"/>
            <a:r>
              <a:rPr lang="en-US" altLang="ko-KR" sz="1100" dirty="0">
                <a:latin typeface="+mn-ea"/>
              </a:rPr>
              <a:t>3</a:t>
            </a:r>
            <a:r>
              <a:rPr lang="en-US" altLang="ko-KR" sz="1100" dirty="0" smtClean="0">
                <a:latin typeface="+mn-ea"/>
              </a:rPr>
              <a:t>. </a:t>
            </a:r>
            <a:r>
              <a:rPr lang="ko-KR" altLang="en-US" sz="1100" dirty="0" smtClean="0">
                <a:latin typeface="+mn-ea"/>
              </a:rPr>
              <a:t>정정요청 양식을 </a:t>
            </a:r>
            <a:r>
              <a:rPr lang="ko-KR" altLang="en-US" sz="1100" dirty="0" err="1" smtClean="0">
                <a:latin typeface="+mn-ea"/>
              </a:rPr>
              <a:t>내려받기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2" name="사각형 설명선 11"/>
          <p:cNvSpPr/>
          <p:nvPr/>
        </p:nvSpPr>
        <p:spPr>
          <a:xfrm>
            <a:off x="6561667" y="5991173"/>
            <a:ext cx="1858335" cy="261610"/>
          </a:xfrm>
          <a:prstGeom prst="wedgeRectCallout">
            <a:avLst>
              <a:gd name="adj1" fmla="val -32330"/>
              <a:gd name="adj2" fmla="val 14013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en-US" altLang="ko-KR" sz="1100" dirty="0">
                <a:latin typeface="+mn-ea"/>
              </a:rPr>
              <a:t>4</a:t>
            </a:r>
            <a:r>
              <a:rPr lang="en-US" altLang="ko-KR" sz="1100" dirty="0" smtClean="0">
                <a:latin typeface="+mn-ea"/>
              </a:rPr>
              <a:t>. </a:t>
            </a:r>
            <a:r>
              <a:rPr lang="ko-KR" altLang="en-US" sz="1100" dirty="0" smtClean="0">
                <a:latin typeface="+mn-ea"/>
              </a:rPr>
              <a:t>작성한 요청서를 등록</a:t>
            </a:r>
            <a:endParaRPr lang="ko-KR" altLang="en-US" sz="1100" dirty="0">
              <a:latin typeface="+mn-ea"/>
            </a:endParaRPr>
          </a:p>
        </p:txBody>
      </p:sp>
      <p:sp>
        <p:nvSpPr>
          <p:cNvPr id="18" name="사각형 설명선 17"/>
          <p:cNvSpPr/>
          <p:nvPr/>
        </p:nvSpPr>
        <p:spPr>
          <a:xfrm>
            <a:off x="683568" y="2994967"/>
            <a:ext cx="2304256" cy="430887"/>
          </a:xfrm>
          <a:prstGeom prst="wedgeRectCallout">
            <a:avLst>
              <a:gd name="adj1" fmla="val 51768"/>
              <a:gd name="adj2" fmla="val -10790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85725" indent="-85725"/>
            <a:r>
              <a:rPr lang="en-US" altLang="ko-KR" sz="1100" dirty="0" smtClean="0">
                <a:latin typeface="+mn-ea"/>
              </a:rPr>
              <a:t>2. </a:t>
            </a:r>
            <a:r>
              <a:rPr lang="ko-KR" altLang="en-US" sz="1100" dirty="0" smtClean="0">
                <a:latin typeface="+mn-ea"/>
              </a:rPr>
              <a:t>확인 창에서 </a:t>
            </a:r>
            <a:r>
              <a:rPr lang="en-US" altLang="ko-KR" sz="1100" dirty="0" smtClean="0">
                <a:latin typeface="+mn-ea"/>
              </a:rPr>
              <a:t>[</a:t>
            </a:r>
            <a:r>
              <a:rPr lang="ko-KR" altLang="en-US" sz="1100" dirty="0" smtClean="0">
                <a:latin typeface="+mn-ea"/>
              </a:rPr>
              <a:t>확인</a:t>
            </a:r>
            <a:r>
              <a:rPr lang="en-US" altLang="ko-KR" sz="1100" dirty="0" smtClean="0">
                <a:latin typeface="+mn-ea"/>
              </a:rPr>
              <a:t>]</a:t>
            </a:r>
            <a:r>
              <a:rPr lang="ko-KR" altLang="en-US" sz="1100" dirty="0" smtClean="0">
                <a:latin typeface="+mn-ea"/>
              </a:rPr>
              <a:t>버튼을 누르면 </a:t>
            </a:r>
            <a:endParaRPr lang="en-US" altLang="ko-KR" sz="1100" dirty="0" smtClean="0">
              <a:latin typeface="+mn-ea"/>
            </a:endParaRPr>
          </a:p>
          <a:p>
            <a:pPr marL="85725" indent="-85725"/>
            <a:r>
              <a:rPr lang="ko-KR" altLang="en-US" sz="1100" dirty="0" smtClean="0">
                <a:latin typeface="+mn-ea"/>
              </a:rPr>
              <a:t>아래 내용의 팝업의 표출</a:t>
            </a:r>
            <a:endParaRPr lang="ko-KR" altLang="en-US" sz="1100" dirty="0">
              <a:latin typeface="+mn-ea"/>
            </a:endParaRPr>
          </a:p>
        </p:txBody>
      </p:sp>
      <p:sp>
        <p:nvSpPr>
          <p:cNvPr id="20" name="오른쪽으로 구부러진 화살표 19"/>
          <p:cNvSpPr/>
          <p:nvPr/>
        </p:nvSpPr>
        <p:spPr>
          <a:xfrm rot="19553867">
            <a:off x="1220932" y="3648825"/>
            <a:ext cx="491278" cy="720080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ko-KR" altLang="en-US" sz="1100" dirty="0" smtClean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338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3"/>
          <p:cNvPicPr>
            <a:picLocks noChangeAspect="1" noChangeArrowheads="1"/>
          </p:cNvPicPr>
          <p:nvPr/>
        </p:nvPicPr>
        <p:blipFill>
          <a:blip r:embed="rId2" cstate="print"/>
          <a:srcRect l="20934" t="43704" r="13640" b="44167"/>
          <a:stretch>
            <a:fillRect/>
          </a:stretch>
        </p:blipFill>
        <p:spPr bwMode="auto">
          <a:xfrm>
            <a:off x="2051720" y="3101206"/>
            <a:ext cx="511256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195736" y="3269046"/>
            <a:ext cx="47525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spcBef>
                <a:spcPct val="65000"/>
              </a:spcBef>
            </a:pPr>
            <a:r>
              <a:rPr lang="en-US" altLang="ko-KR" sz="2400" b="1" dirty="0" smtClean="0">
                <a:latin typeface="+mj-ea"/>
              </a:rPr>
              <a:t>Ⅱ.2 </a:t>
            </a:r>
            <a:r>
              <a:rPr lang="ko-KR" altLang="en-US" sz="2400" b="1" dirty="0" smtClean="0">
                <a:latin typeface="+mj-ea"/>
                <a:ea typeface="+mj-ea"/>
              </a:rPr>
              <a:t>연계 프로그램</a:t>
            </a:r>
            <a:endParaRPr lang="ko-KR" altLang="en-US" sz="2400" b="1" dirty="0">
              <a:latin typeface="+mj-ea"/>
              <a:ea typeface="+mj-ea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DDEE-451B-47B0-BEA4-57C4B22AC9C4}" type="slidenum">
              <a:rPr lang="ko-KR" altLang="en-US" smtClean="0"/>
              <a:pPr/>
              <a:t>32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83993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print"/>
          <a:srcRect l="-81" t="7143" r="1418" b="4259"/>
          <a:stretch>
            <a:fillRect/>
          </a:stretch>
        </p:blipFill>
        <p:spPr bwMode="auto">
          <a:xfrm>
            <a:off x="5360024" y="1700808"/>
            <a:ext cx="279786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33</a:t>
            </a:fld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99592" y="796642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대량신고에 편리한 연계프로그램은 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이용방법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에서 받을 수 있음 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51520" y="1219399"/>
            <a:ext cx="85689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처음 한번 설치 후에는 자동 업데이트됨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7503" y="146496"/>
            <a:ext cx="7897351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연계프로그램 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– </a:t>
            </a:r>
            <a:r>
              <a:rPr lang="ko-KR" altLang="en-US" sz="2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내려받기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및 설치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1276524" y="1722248"/>
            <a:ext cx="2528810" cy="1799784"/>
            <a:chOff x="2547246" y="2060848"/>
            <a:chExt cx="4049508" cy="2882082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7246" y="2060848"/>
              <a:ext cx="4049508" cy="2882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직사각형 7"/>
            <p:cNvSpPr/>
            <p:nvPr/>
          </p:nvSpPr>
          <p:spPr>
            <a:xfrm>
              <a:off x="5580112" y="3429000"/>
              <a:ext cx="1016642" cy="50405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98512"/>
            <a:ext cx="2029978" cy="13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6724" y="4338113"/>
            <a:ext cx="1569176" cy="118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모서리가 둥근 직사각형 8"/>
          <p:cNvSpPr/>
          <p:nvPr/>
        </p:nvSpPr>
        <p:spPr>
          <a:xfrm>
            <a:off x="1187624" y="3583181"/>
            <a:ext cx="2725776" cy="2677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100" dirty="0" smtClean="0">
                <a:latin typeface="+mj-ea"/>
                <a:ea typeface="+mj-ea"/>
              </a:rPr>
              <a:t>1. </a:t>
            </a:r>
            <a:r>
              <a:rPr lang="ko-KR" altLang="en-US" sz="1100" dirty="0" smtClean="0">
                <a:latin typeface="+mj-ea"/>
                <a:ea typeface="+mj-ea"/>
              </a:rPr>
              <a:t>홈페이지의 이용방법으로 이동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374616" y="3583181"/>
            <a:ext cx="2725776" cy="2677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100" dirty="0" smtClean="0">
                <a:latin typeface="+mj-ea"/>
                <a:ea typeface="+mj-ea"/>
              </a:rPr>
              <a:t>2. </a:t>
            </a:r>
            <a:r>
              <a:rPr lang="ko-KR" altLang="en-US" sz="1100" dirty="0" smtClean="0">
                <a:latin typeface="+mj-ea"/>
                <a:ea typeface="+mj-ea"/>
              </a:rPr>
              <a:t>연계프로그램 버튼 클릭</a:t>
            </a:r>
          </a:p>
        </p:txBody>
      </p:sp>
      <p:sp>
        <p:nvSpPr>
          <p:cNvPr id="24" name="모서리가 둥근 직사각형 23"/>
          <p:cNvSpPr/>
          <p:nvPr/>
        </p:nvSpPr>
        <p:spPr>
          <a:xfrm>
            <a:off x="1155119" y="5612886"/>
            <a:ext cx="2725776" cy="2677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100" dirty="0" smtClean="0">
                <a:latin typeface="+mj-ea"/>
                <a:ea typeface="+mj-ea"/>
              </a:rPr>
              <a:t>3. </a:t>
            </a:r>
            <a:r>
              <a:rPr lang="ko-KR" altLang="en-US" sz="1100" dirty="0" err="1" smtClean="0">
                <a:latin typeface="+mj-ea"/>
                <a:ea typeface="+mj-ea"/>
              </a:rPr>
              <a:t>내려받은</a:t>
            </a:r>
            <a:r>
              <a:rPr lang="ko-KR" altLang="en-US" sz="1100" dirty="0" smtClean="0">
                <a:latin typeface="+mj-ea"/>
                <a:ea typeface="+mj-ea"/>
              </a:rPr>
              <a:t> 파일을 더블클릭</a:t>
            </a:r>
          </a:p>
        </p:txBody>
      </p:sp>
      <p:sp>
        <p:nvSpPr>
          <p:cNvPr id="25" name="모서리가 둥근 직사각형 24"/>
          <p:cNvSpPr/>
          <p:nvPr/>
        </p:nvSpPr>
        <p:spPr>
          <a:xfrm>
            <a:off x="5374616" y="5594756"/>
            <a:ext cx="2725776" cy="2677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100" dirty="0" smtClean="0">
                <a:latin typeface="+mj-ea"/>
                <a:ea typeface="+mj-ea"/>
              </a:rPr>
              <a:t>4. </a:t>
            </a:r>
            <a:r>
              <a:rPr lang="ko-KR" altLang="en-US" sz="1100" dirty="0" smtClean="0">
                <a:latin typeface="+mj-ea"/>
                <a:ea typeface="+mj-ea"/>
              </a:rPr>
              <a:t>설치화면에서 다음</a:t>
            </a:r>
            <a:r>
              <a:rPr lang="en-US" altLang="ko-KR" sz="1100" dirty="0" smtClean="0">
                <a:latin typeface="+mj-ea"/>
                <a:ea typeface="+mj-ea"/>
              </a:rPr>
              <a:t>/</a:t>
            </a:r>
            <a:r>
              <a:rPr lang="ko-KR" altLang="en-US" sz="1100" dirty="0" smtClean="0">
                <a:latin typeface="+mj-ea"/>
                <a:ea typeface="+mj-ea"/>
              </a:rPr>
              <a:t>계속으로 진행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44382" y="5867980"/>
            <a:ext cx="282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- </a:t>
            </a:r>
            <a:r>
              <a:rPr lang="ko-KR" altLang="en-US" sz="900" dirty="0" smtClean="0"/>
              <a:t>기존에 자바</a:t>
            </a:r>
            <a:r>
              <a:rPr lang="en-US" altLang="ko-KR" sz="900" dirty="0" smtClean="0"/>
              <a:t>(Java)</a:t>
            </a:r>
            <a:r>
              <a:rPr lang="ko-KR" altLang="en-US" sz="900" dirty="0" smtClean="0"/>
              <a:t>가 설치되어 있지 않으면 추가 설치</a:t>
            </a:r>
            <a:endParaRPr lang="en-US" altLang="ko-KR" sz="900" dirty="0" smtClean="0"/>
          </a:p>
          <a:p>
            <a:r>
              <a:rPr lang="en-US" altLang="ko-KR" sz="900" dirty="0" smtClean="0"/>
              <a:t>- </a:t>
            </a:r>
            <a:r>
              <a:rPr lang="ko-KR" altLang="en-US" sz="900" dirty="0" smtClean="0"/>
              <a:t>설치 완료되면 시스템 </a:t>
            </a:r>
            <a:r>
              <a:rPr lang="ko-KR" altLang="en-US" sz="900" dirty="0" err="1" smtClean="0"/>
              <a:t>재시작</a:t>
            </a:r>
            <a:r>
              <a:rPr lang="ko-KR" altLang="en-US" sz="900" dirty="0" smtClean="0"/>
              <a:t> 필요</a:t>
            </a:r>
            <a:endParaRPr lang="ko-KR" altLang="en-US" sz="9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982" y="4117599"/>
            <a:ext cx="11620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직사각형 20"/>
          <p:cNvSpPr/>
          <p:nvPr/>
        </p:nvSpPr>
        <p:spPr>
          <a:xfrm>
            <a:off x="7659379" y="1664948"/>
            <a:ext cx="504056" cy="1707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 설명선 21"/>
          <p:cNvSpPr/>
          <p:nvPr/>
        </p:nvSpPr>
        <p:spPr>
          <a:xfrm>
            <a:off x="4067944" y="2230125"/>
            <a:ext cx="1224136" cy="261610"/>
          </a:xfrm>
          <a:prstGeom prst="wedgeRectCallout">
            <a:avLst>
              <a:gd name="adj1" fmla="val -69230"/>
              <a:gd name="adj2" fmla="val 3512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85725" indent="-85725"/>
            <a:r>
              <a:rPr lang="en-US" altLang="ko-KR" sz="1100" dirty="0" smtClean="0">
                <a:latin typeface="+mn-ea"/>
              </a:rPr>
              <a:t>‘</a:t>
            </a:r>
            <a:r>
              <a:rPr lang="ko-KR" altLang="en-US" sz="1100" dirty="0" smtClean="0">
                <a:latin typeface="+mn-ea"/>
              </a:rPr>
              <a:t>처음이세요</a:t>
            </a:r>
            <a:r>
              <a:rPr lang="en-US" altLang="ko-KR" sz="1100" dirty="0" smtClean="0">
                <a:latin typeface="+mn-ea"/>
              </a:rPr>
              <a:t>’</a:t>
            </a:r>
            <a:r>
              <a:rPr lang="ko-KR" altLang="en-US" sz="1100" dirty="0" smtClean="0">
                <a:latin typeface="+mn-ea"/>
              </a:rPr>
              <a:t> 클릭</a:t>
            </a:r>
            <a:endParaRPr lang="ko-KR" altLang="en-US" sz="1100" dirty="0">
              <a:latin typeface="+mn-ea"/>
            </a:endParaRPr>
          </a:p>
        </p:txBody>
      </p:sp>
      <p:sp>
        <p:nvSpPr>
          <p:cNvPr id="26" name="사각형 설명선 25"/>
          <p:cNvSpPr/>
          <p:nvPr/>
        </p:nvSpPr>
        <p:spPr>
          <a:xfrm>
            <a:off x="6732240" y="1268760"/>
            <a:ext cx="2160240" cy="261610"/>
          </a:xfrm>
          <a:prstGeom prst="wedgeRectCallout">
            <a:avLst>
              <a:gd name="adj1" fmla="val -7295"/>
              <a:gd name="adj2" fmla="val 9680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85725" indent="-85725"/>
            <a:r>
              <a:rPr lang="en-US" altLang="ko-KR" sz="1100" dirty="0" smtClean="0">
                <a:latin typeface="+mn-ea"/>
              </a:rPr>
              <a:t>‘</a:t>
            </a:r>
            <a:r>
              <a:rPr lang="ko-KR" altLang="en-US" sz="1100" dirty="0" smtClean="0">
                <a:latin typeface="+mn-ea"/>
              </a:rPr>
              <a:t>연계프로그램 다운로드</a:t>
            </a:r>
            <a:r>
              <a:rPr lang="en-US" altLang="ko-KR" sz="1100" dirty="0" smtClean="0">
                <a:latin typeface="+mn-ea"/>
              </a:rPr>
              <a:t>’</a:t>
            </a:r>
            <a:r>
              <a:rPr lang="ko-KR" altLang="en-US" sz="1100" dirty="0" smtClean="0">
                <a:latin typeface="+mn-ea"/>
              </a:rPr>
              <a:t> 클릭</a:t>
            </a:r>
            <a:endParaRPr lang="ko-KR" altLang="en-US" sz="1100" dirty="0">
              <a:latin typeface="+mn-ea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7658819" y="1845923"/>
            <a:ext cx="504056" cy="1707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사각형 설명선 28"/>
          <p:cNvSpPr/>
          <p:nvPr/>
        </p:nvSpPr>
        <p:spPr>
          <a:xfrm>
            <a:off x="7452320" y="2348880"/>
            <a:ext cx="1512168" cy="261610"/>
          </a:xfrm>
          <a:prstGeom prst="wedgeRectCallout">
            <a:avLst>
              <a:gd name="adj1" fmla="val -17373"/>
              <a:gd name="adj2" fmla="val -18718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85725" indent="-85725" algn="ctr"/>
            <a:r>
              <a:rPr lang="ko-KR" altLang="en-US" sz="1100" smtClean="0">
                <a:latin typeface="+mn-ea"/>
              </a:rPr>
              <a:t>동영상 다운로드 클릭</a:t>
            </a:r>
            <a:endParaRPr lang="ko-KR" altLang="en-US" sz="11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811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34</a:t>
            </a:fld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99592" y="796642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프로그램 실행 후 회원 계정으로 로그인하여 실행 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7504" y="146496"/>
            <a:ext cx="5977384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.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연계프로그램 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-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실행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075345" y="3356027"/>
            <a:ext cx="2528811" cy="2677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100" dirty="0" smtClean="0">
                <a:latin typeface="+mj-ea"/>
                <a:ea typeface="+mj-ea"/>
              </a:rPr>
              <a:t>1. </a:t>
            </a:r>
            <a:r>
              <a:rPr lang="ko-KR" altLang="en-US" sz="1100" dirty="0" smtClean="0">
                <a:latin typeface="+mj-ea"/>
                <a:ea typeface="+mj-ea"/>
              </a:rPr>
              <a:t>바탕화면 또는 시작메뉴에서 실행</a:t>
            </a: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364163" y="3356026"/>
            <a:ext cx="2822832" cy="2677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100" dirty="0" smtClean="0">
                <a:latin typeface="+mj-ea"/>
                <a:ea typeface="+mj-ea"/>
              </a:rPr>
              <a:t>2. </a:t>
            </a:r>
            <a:r>
              <a:rPr lang="ko-KR" altLang="en-US" sz="1100" dirty="0" err="1" smtClean="0">
                <a:latin typeface="+mj-ea"/>
                <a:ea typeface="+mj-ea"/>
              </a:rPr>
              <a:t>회원가입시</a:t>
            </a:r>
            <a:r>
              <a:rPr lang="ko-KR" altLang="en-US" sz="1100" dirty="0" smtClean="0">
                <a:latin typeface="+mj-ea"/>
                <a:ea typeface="+mj-ea"/>
              </a:rPr>
              <a:t> 만든 </a:t>
            </a:r>
            <a:r>
              <a:rPr lang="en-US" altLang="ko-KR" sz="1100" dirty="0" smtClean="0">
                <a:latin typeface="+mj-ea"/>
                <a:ea typeface="+mj-ea"/>
              </a:rPr>
              <a:t>ID/</a:t>
            </a:r>
            <a:r>
              <a:rPr lang="ko-KR" altLang="en-US" sz="1100" dirty="0" smtClean="0">
                <a:latin typeface="+mj-ea"/>
                <a:ea typeface="+mj-ea"/>
              </a:rPr>
              <a:t>비밀번호로 로그인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1907704" y="1547063"/>
            <a:ext cx="1560291" cy="1728192"/>
            <a:chOff x="8764439" y="1404012"/>
            <a:chExt cx="1560291" cy="1728192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0000" r="74619"/>
            <a:stretch/>
          </p:blipFill>
          <p:spPr bwMode="auto">
            <a:xfrm>
              <a:off x="8764439" y="1404012"/>
              <a:ext cx="1560291" cy="1728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직사각형 29"/>
            <p:cNvSpPr/>
            <p:nvPr/>
          </p:nvSpPr>
          <p:spPr>
            <a:xfrm>
              <a:off x="8787598" y="1572315"/>
              <a:ext cx="1107063" cy="24106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직사각형 9"/>
          <p:cNvSpPr/>
          <p:nvPr/>
        </p:nvSpPr>
        <p:spPr>
          <a:xfrm>
            <a:off x="1075345" y="3628479"/>
            <a:ext cx="31366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 dirty="0" smtClean="0">
                <a:latin typeface="+mn-ea"/>
              </a:rPr>
              <a:t>또는 </a:t>
            </a:r>
            <a:r>
              <a:rPr lang="en-US" altLang="ko-KR" sz="1000" dirty="0" smtClean="0">
                <a:latin typeface="+mn-ea"/>
              </a:rPr>
              <a:t>C:\Program </a:t>
            </a:r>
            <a:r>
              <a:rPr lang="en-US" altLang="ko-KR" sz="1000" dirty="0">
                <a:latin typeface="+mn-ea"/>
              </a:rPr>
              <a:t>Files (x86</a:t>
            </a:r>
            <a:r>
              <a:rPr lang="en-US" altLang="ko-KR" sz="1000" dirty="0" smtClean="0">
                <a:latin typeface="+mn-ea"/>
              </a:rPr>
              <a:t>)\fpis.v.2.1\</a:t>
            </a:r>
            <a:r>
              <a:rPr lang="ko-KR" altLang="en-US" sz="1000" dirty="0" smtClean="0">
                <a:latin typeface="+mn-ea"/>
              </a:rPr>
              <a:t>화물운송실적신고</a:t>
            </a:r>
            <a:r>
              <a:rPr lang="en-US" altLang="ko-KR" sz="1000" dirty="0">
                <a:latin typeface="+mn-ea"/>
              </a:rPr>
              <a:t>.</a:t>
            </a:r>
            <a:r>
              <a:rPr lang="en-US" altLang="ko-KR" sz="1000" dirty="0" smtClean="0">
                <a:latin typeface="+mn-ea"/>
              </a:rPr>
              <a:t>exe</a:t>
            </a:r>
            <a:r>
              <a:rPr lang="ko-KR" altLang="en-US" sz="1000" dirty="0" smtClean="0">
                <a:latin typeface="+mn-ea"/>
              </a:rPr>
              <a:t>를 더블 클릭하여 실행 가능</a:t>
            </a:r>
            <a:endParaRPr lang="ko-KR" altLang="en-US" sz="1000" dirty="0">
              <a:latin typeface="+mn-ea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297" y="1462544"/>
            <a:ext cx="2822697" cy="183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604" y="4076107"/>
            <a:ext cx="2232961" cy="184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1776" y="5329218"/>
            <a:ext cx="2121045" cy="57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모서리가 둥근 직사각형 39"/>
          <p:cNvSpPr/>
          <p:nvPr/>
        </p:nvSpPr>
        <p:spPr>
          <a:xfrm>
            <a:off x="1082422" y="5969589"/>
            <a:ext cx="2822697" cy="2677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100" dirty="0" smtClean="0">
                <a:latin typeface="+mj-ea"/>
                <a:ea typeface="+mj-ea"/>
              </a:rPr>
              <a:t>3. </a:t>
            </a:r>
            <a:r>
              <a:rPr lang="ko-KR" altLang="en-US" sz="1100" dirty="0" smtClean="0">
                <a:latin typeface="+mj-ea"/>
                <a:ea typeface="+mj-ea"/>
              </a:rPr>
              <a:t>업데이트</a:t>
            </a:r>
          </a:p>
        </p:txBody>
      </p:sp>
      <p:sp>
        <p:nvSpPr>
          <p:cNvPr id="42" name="직사각형 41"/>
          <p:cNvSpPr/>
          <p:nvPr/>
        </p:nvSpPr>
        <p:spPr>
          <a:xfrm>
            <a:off x="1466272" y="5692195"/>
            <a:ext cx="432000" cy="1636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1098289" y="6258798"/>
            <a:ext cx="280683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업데이트가 있으면 업데이트 실시 후 사용</a:t>
            </a:r>
            <a:endParaRPr lang="ko-KR" altLang="en-US" sz="1100" dirty="0"/>
          </a:p>
        </p:txBody>
      </p:sp>
      <p:sp>
        <p:nvSpPr>
          <p:cNvPr id="27" name="직사각형 26"/>
          <p:cNvSpPr/>
          <p:nvPr/>
        </p:nvSpPr>
        <p:spPr>
          <a:xfrm>
            <a:off x="2378565" y="4082878"/>
            <a:ext cx="15265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smtClean="0"/>
              <a:t>업데이트 있는 경우</a:t>
            </a:r>
            <a:endParaRPr lang="ko-KR" altLang="en-US" sz="1100" dirty="0"/>
          </a:p>
        </p:txBody>
      </p:sp>
      <p:sp>
        <p:nvSpPr>
          <p:cNvPr id="32" name="직사각형 31"/>
          <p:cNvSpPr/>
          <p:nvPr/>
        </p:nvSpPr>
        <p:spPr>
          <a:xfrm>
            <a:off x="3296704" y="5013176"/>
            <a:ext cx="154824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업데이트 없는 경우</a:t>
            </a:r>
            <a:endParaRPr lang="ko-KR" altLang="en-US" sz="11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140" y="1929041"/>
            <a:ext cx="1102967" cy="1052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직사각형 32"/>
          <p:cNvSpPr/>
          <p:nvPr/>
        </p:nvSpPr>
        <p:spPr>
          <a:xfrm>
            <a:off x="841287" y="2014689"/>
            <a:ext cx="679208" cy="6576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7" cstate="print"/>
          <a:srcRect t="2160" r="89761" b="84880"/>
          <a:stretch>
            <a:fillRect/>
          </a:stretch>
        </p:blipFill>
        <p:spPr bwMode="auto">
          <a:xfrm>
            <a:off x="5148064" y="4293096"/>
            <a:ext cx="352839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모서리가 둥근 직사각형 27"/>
          <p:cNvSpPr/>
          <p:nvPr/>
        </p:nvSpPr>
        <p:spPr>
          <a:xfrm>
            <a:off x="5393136" y="5968330"/>
            <a:ext cx="2822697" cy="26772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100" dirty="0" smtClean="0">
                <a:latin typeface="+mj-ea"/>
                <a:ea typeface="+mj-ea"/>
              </a:rPr>
              <a:t>4. </a:t>
            </a:r>
            <a:r>
              <a:rPr lang="ko-KR" altLang="en-US" sz="1100" dirty="0" smtClean="0">
                <a:latin typeface="+mj-ea"/>
                <a:ea typeface="+mj-ea"/>
              </a:rPr>
              <a:t>엑셀 양식 다운로드</a:t>
            </a:r>
          </a:p>
        </p:txBody>
      </p:sp>
    </p:spTree>
    <p:extLst>
      <p:ext uri="{BB962C8B-B14F-4D97-AF65-F5344CB8AC3E}">
        <p14:creationId xmlns:p14="http://schemas.microsoft.com/office/powerpoint/2010/main" xmlns="" val="87679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35</a:t>
            </a:fld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99592" y="796642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위탁계약정보 신고 양식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4" name="모서리가 둥근 직사각형 43"/>
          <p:cNvSpPr/>
          <p:nvPr/>
        </p:nvSpPr>
        <p:spPr>
          <a:xfrm>
            <a:off x="251520" y="1568588"/>
            <a:ext cx="2528811" cy="28474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200" dirty="0" smtClean="0">
                <a:latin typeface="+mj-ea"/>
                <a:ea typeface="+mj-ea"/>
              </a:rPr>
              <a:t>1. </a:t>
            </a:r>
            <a:r>
              <a:rPr lang="ko-KR" altLang="en-US" sz="1200" dirty="0" smtClean="0">
                <a:latin typeface="+mj-ea"/>
                <a:ea typeface="+mj-ea"/>
              </a:rPr>
              <a:t>전체 항목</a:t>
            </a:r>
          </a:p>
        </p:txBody>
      </p:sp>
      <p:sp>
        <p:nvSpPr>
          <p:cNvPr id="45" name="제목 1"/>
          <p:cNvSpPr txBox="1">
            <a:spLocks/>
          </p:cNvSpPr>
          <p:nvPr/>
        </p:nvSpPr>
        <p:spPr>
          <a:xfrm>
            <a:off x="107504" y="146496"/>
            <a:ext cx="7056784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연계프로그램 </a:t>
            </a:r>
            <a:r>
              <a:rPr lang="en-US" altLang="ko-KR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–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파일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엑셀</a:t>
            </a:r>
            <a:r>
              <a:rPr lang="en-US" altLang="ko-KR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방식 신고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(1/3)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0242" name="Picture 2" descr="C:\Users\Administrator\Desktop\2015-03-11 14;29;19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6429"/>
          <a:stretch/>
        </p:blipFill>
        <p:spPr bwMode="auto">
          <a:xfrm>
            <a:off x="351736" y="3806552"/>
            <a:ext cx="7250847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Administrator\Desktop\2015-03-11 14;29;19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319"/>
          <a:stretch/>
        </p:blipFill>
        <p:spPr bwMode="auto">
          <a:xfrm>
            <a:off x="2555776" y="5474922"/>
            <a:ext cx="6318351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십자형 6"/>
          <p:cNvSpPr/>
          <p:nvPr/>
        </p:nvSpPr>
        <p:spPr>
          <a:xfrm>
            <a:off x="4712747" y="4949332"/>
            <a:ext cx="276441" cy="342468"/>
          </a:xfrm>
          <a:prstGeom prst="plus">
            <a:avLst>
              <a:gd name="adj" fmla="val 4445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ko-KR" altLang="en-US" sz="1100" dirty="0" smtClean="0">
              <a:latin typeface="+mn-ea"/>
            </a:endParaRPr>
          </a:p>
        </p:txBody>
      </p:sp>
      <p:pic>
        <p:nvPicPr>
          <p:cNvPr id="10243" name="Picture 3" descr="C:\Users\Administrator\Desktop\2015-03-11 14;29;1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220" y="2142283"/>
            <a:ext cx="8622106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7018413" y="1799238"/>
            <a:ext cx="712879" cy="22111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100" dirty="0" smtClean="0">
                <a:solidFill>
                  <a:schemeClr val="tx1"/>
                </a:solidFill>
                <a:latin typeface="+mn-ea"/>
              </a:rPr>
              <a:t>필수항목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7891569" y="1799238"/>
            <a:ext cx="712879" cy="21960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100" dirty="0" smtClean="0">
                <a:solidFill>
                  <a:schemeClr val="tx1"/>
                </a:solidFill>
                <a:latin typeface="+mn-ea"/>
              </a:rPr>
              <a:t>선</a:t>
            </a:r>
            <a:r>
              <a:rPr lang="ko-KR" altLang="en-US" sz="1100" dirty="0">
                <a:solidFill>
                  <a:schemeClr val="tx1"/>
                </a:solidFill>
                <a:latin typeface="+mn-ea"/>
              </a:rPr>
              <a:t>택</a:t>
            </a:r>
            <a:r>
              <a:rPr lang="ko-KR" altLang="en-US" sz="1100" dirty="0" smtClean="0">
                <a:solidFill>
                  <a:schemeClr val="tx1"/>
                </a:solidFill>
                <a:latin typeface="+mn-ea"/>
              </a:rPr>
              <a:t>항목</a:t>
            </a:r>
          </a:p>
        </p:txBody>
      </p:sp>
      <p:sp>
        <p:nvSpPr>
          <p:cNvPr id="35" name="사각형 설명선 34"/>
          <p:cNvSpPr/>
          <p:nvPr/>
        </p:nvSpPr>
        <p:spPr>
          <a:xfrm>
            <a:off x="5575026" y="4860443"/>
            <a:ext cx="3029422" cy="430887"/>
          </a:xfrm>
          <a:prstGeom prst="wedgeRectCallout">
            <a:avLst>
              <a:gd name="adj1" fmla="val 39039"/>
              <a:gd name="adj2" fmla="val 16022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altLang="ko-KR" sz="1100" dirty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우수화물인증정보망과 가맹정보망 </a:t>
            </a:r>
            <a:r>
              <a:rPr lang="ko-KR" altLang="en-US" sz="1100" dirty="0" err="1">
                <a:latin typeface="+mn-ea"/>
              </a:rPr>
              <a:t>이용시</a:t>
            </a:r>
            <a:r>
              <a:rPr lang="ko-KR" altLang="en-US" sz="1100" dirty="0">
                <a:latin typeface="+mn-ea"/>
              </a:rPr>
              <a:t> </a:t>
            </a:r>
            <a:r>
              <a:rPr lang="en-US" altLang="ko-KR" sz="1100" dirty="0">
                <a:latin typeface="+mn-ea"/>
              </a:rPr>
              <a:t>Y</a:t>
            </a:r>
          </a:p>
          <a:p>
            <a:r>
              <a:rPr lang="en-US" altLang="ko-KR" sz="1100" dirty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우수화물인증정보망과 가맹정보망 </a:t>
            </a:r>
            <a:r>
              <a:rPr lang="ko-KR" altLang="en-US" sz="1100" dirty="0" err="1">
                <a:latin typeface="+mn-ea"/>
              </a:rPr>
              <a:t>미이용시</a:t>
            </a:r>
            <a:r>
              <a:rPr lang="ko-KR" altLang="en-US" sz="1100" dirty="0">
                <a:latin typeface="+mn-ea"/>
              </a:rPr>
              <a:t> </a:t>
            </a:r>
            <a:r>
              <a:rPr lang="en-US" altLang="ko-KR" sz="1100" dirty="0">
                <a:latin typeface="+mn-ea"/>
              </a:rPr>
              <a:t>N</a:t>
            </a:r>
            <a:endParaRPr lang="ko-KR" altLang="en-US" sz="1100" dirty="0">
              <a:latin typeface="+mn-ea"/>
            </a:endParaRPr>
          </a:p>
        </p:txBody>
      </p:sp>
      <p:sp>
        <p:nvSpPr>
          <p:cNvPr id="37" name="사각형 설명선 36"/>
          <p:cNvSpPr/>
          <p:nvPr/>
        </p:nvSpPr>
        <p:spPr>
          <a:xfrm>
            <a:off x="683568" y="2969002"/>
            <a:ext cx="4028792" cy="600164"/>
          </a:xfrm>
          <a:prstGeom prst="wedgeRectCallout">
            <a:avLst>
              <a:gd name="adj1" fmla="val -33694"/>
              <a:gd name="adj2" fmla="val 14619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altLang="ko-KR" sz="1100" dirty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의뢰자가 운송 또는 주선 사업자가 아닐 경우 </a:t>
            </a:r>
            <a:r>
              <a:rPr lang="ko-KR" altLang="en-US" sz="1100" dirty="0" err="1">
                <a:latin typeface="+mn-ea"/>
              </a:rPr>
              <a:t>미입력</a:t>
            </a:r>
            <a:endParaRPr lang="ko-KR" altLang="en-US" sz="1100" dirty="0">
              <a:latin typeface="+mn-ea"/>
            </a:endParaRPr>
          </a:p>
          <a:p>
            <a:r>
              <a:rPr lang="en-US" altLang="ko-KR" sz="1100" dirty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의뢰자가 운송 또는 주선사업자일 경우 반드시 입력</a:t>
            </a:r>
          </a:p>
          <a:p>
            <a:r>
              <a:rPr lang="en-US" altLang="ko-KR" sz="1100" dirty="0">
                <a:latin typeface="+mn-ea"/>
              </a:rPr>
              <a:t>※ </a:t>
            </a:r>
            <a:r>
              <a:rPr lang="ko-KR" altLang="en-US" sz="1100" dirty="0">
                <a:latin typeface="+mn-ea"/>
              </a:rPr>
              <a:t>입력방식 </a:t>
            </a:r>
            <a:r>
              <a:rPr lang="en-US" altLang="ko-KR" sz="1100" dirty="0">
                <a:latin typeface="+mn-ea"/>
              </a:rPr>
              <a:t>: </a:t>
            </a:r>
            <a:r>
              <a:rPr lang="ko-KR" altLang="en-US" sz="1100" dirty="0">
                <a:latin typeface="+mn-ea"/>
              </a:rPr>
              <a:t>공백 또는 </a:t>
            </a:r>
            <a:r>
              <a:rPr lang="en-US" altLang="ko-KR" sz="1100" dirty="0">
                <a:latin typeface="+mn-ea"/>
              </a:rPr>
              <a:t>111-11-11111 </a:t>
            </a:r>
            <a:r>
              <a:rPr lang="ko-KR" altLang="en-US" sz="1100" dirty="0">
                <a:latin typeface="+mn-ea"/>
              </a:rPr>
              <a:t>또는 </a:t>
            </a:r>
            <a:r>
              <a:rPr lang="en-US" altLang="ko-KR" sz="1100" dirty="0">
                <a:latin typeface="+mn-ea"/>
              </a:rPr>
              <a:t>1111111111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38" name="사각형 설명선 37"/>
          <p:cNvSpPr/>
          <p:nvPr/>
        </p:nvSpPr>
        <p:spPr>
          <a:xfrm>
            <a:off x="4863688" y="3070048"/>
            <a:ext cx="4100800" cy="430887"/>
          </a:xfrm>
          <a:prstGeom prst="wedgeRectCallout">
            <a:avLst>
              <a:gd name="adj1" fmla="val -111753"/>
              <a:gd name="adj2" fmla="val 1791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altLang="ko-KR" sz="1100" dirty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입력방법 </a:t>
            </a:r>
            <a:r>
              <a:rPr lang="en-US" altLang="ko-KR" sz="1100" dirty="0">
                <a:latin typeface="+mn-ea"/>
              </a:rPr>
              <a:t>: </a:t>
            </a:r>
            <a:r>
              <a:rPr lang="ko-KR" altLang="en-US" sz="1100" dirty="0">
                <a:latin typeface="+mn-ea"/>
              </a:rPr>
              <a:t>신고자가 임의 숫자</a:t>
            </a:r>
            <a:r>
              <a:rPr lang="en-US" altLang="ko-KR" sz="1100" dirty="0">
                <a:latin typeface="+mn-ea"/>
              </a:rPr>
              <a:t>, </a:t>
            </a:r>
            <a:r>
              <a:rPr lang="ko-KR" altLang="en-US" sz="1100" dirty="0">
                <a:latin typeface="+mn-ea"/>
              </a:rPr>
              <a:t>번호로 입력</a:t>
            </a:r>
          </a:p>
          <a:p>
            <a:r>
              <a:rPr lang="ko-KR" altLang="en-US" sz="1100" dirty="0">
                <a:latin typeface="+mn-ea"/>
              </a:rPr>
              <a:t>예시</a:t>
            </a:r>
            <a:r>
              <a:rPr lang="en-US" altLang="ko-KR" sz="1100" dirty="0">
                <a:latin typeface="+mn-ea"/>
              </a:rPr>
              <a:t>) 20150305_R1, 20150305_R2 </a:t>
            </a:r>
            <a:r>
              <a:rPr lang="ko-KR" altLang="en-US" sz="1100" dirty="0">
                <a:latin typeface="+mn-ea"/>
              </a:rPr>
              <a:t>등으로 홈페이지 팝업 참고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39" name="사각형 설명선 38"/>
          <p:cNvSpPr/>
          <p:nvPr/>
        </p:nvSpPr>
        <p:spPr>
          <a:xfrm>
            <a:off x="35496" y="4935173"/>
            <a:ext cx="4172808" cy="430887"/>
          </a:xfrm>
          <a:prstGeom prst="wedgeRectCallout">
            <a:avLst>
              <a:gd name="adj1" fmla="val 42117"/>
              <a:gd name="adj2" fmla="val -10195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r>
              <a:rPr lang="en-US" altLang="ko-KR" sz="1100" dirty="0">
                <a:latin typeface="+mn-ea"/>
              </a:rPr>
              <a:t>- </a:t>
            </a:r>
            <a:r>
              <a:rPr lang="ko-KR" altLang="en-US" sz="1100" dirty="0">
                <a:latin typeface="+mn-ea"/>
              </a:rPr>
              <a:t>주선사업자는 의뢰자가 운송 또는 </a:t>
            </a:r>
            <a:r>
              <a:rPr lang="ko-KR" altLang="en-US" sz="1100" dirty="0" err="1">
                <a:latin typeface="+mn-ea"/>
              </a:rPr>
              <a:t>주선사가</a:t>
            </a:r>
            <a:r>
              <a:rPr lang="ko-KR" altLang="en-US" sz="1100" dirty="0">
                <a:latin typeface="+mn-ea"/>
              </a:rPr>
              <a:t> 아닐 경우 선택적 입력</a:t>
            </a:r>
          </a:p>
          <a:p>
            <a:r>
              <a:rPr lang="ko-KR" altLang="en-US" sz="1100" dirty="0">
                <a:latin typeface="+mn-ea"/>
              </a:rPr>
              <a:t>  </a:t>
            </a:r>
            <a:r>
              <a:rPr lang="en-US" altLang="ko-KR" sz="1100" dirty="0">
                <a:latin typeface="+mn-ea"/>
              </a:rPr>
              <a:t>(</a:t>
            </a:r>
            <a:r>
              <a:rPr lang="ko-KR" altLang="en-US" sz="1100" dirty="0">
                <a:latin typeface="+mn-ea"/>
              </a:rPr>
              <a:t>운송과 주선 사업을 동시에 영위하는 겸업사업자는 해당사항 없음</a:t>
            </a:r>
            <a:r>
              <a:rPr lang="en-US" altLang="ko-KR" sz="1100" dirty="0">
                <a:latin typeface="+mn-ea"/>
              </a:rPr>
              <a:t>)</a:t>
            </a:r>
            <a:endParaRPr lang="en-US" altLang="ko-KR" sz="11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71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36</a:t>
            </a:fld>
            <a:endParaRPr lang="ko-KR" altLang="en-US" dirty="0"/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107504" y="146496"/>
            <a:ext cx="7056784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연계프로그램 </a:t>
            </a:r>
            <a:r>
              <a:rPr lang="en-US" altLang="ko-KR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–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파일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엑셀</a:t>
            </a:r>
            <a:r>
              <a:rPr lang="en-US" altLang="ko-KR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방식 신고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(2/3)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99592" y="796642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파일 방식 신</a:t>
            </a:r>
            <a:r>
              <a:rPr lang="ko-KR" altLang="en-US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고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04416" y="1753252"/>
            <a:ext cx="1719312" cy="1059576"/>
            <a:chOff x="539552" y="1886854"/>
            <a:chExt cx="2736036" cy="1686162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886854"/>
              <a:ext cx="2736036" cy="1686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직사각형 20"/>
            <p:cNvSpPr/>
            <p:nvPr/>
          </p:nvSpPr>
          <p:spPr>
            <a:xfrm>
              <a:off x="927211" y="2545283"/>
              <a:ext cx="1988606" cy="28655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323528" y="1268760"/>
            <a:ext cx="85689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“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파일방식 신고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”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메뉴를 선택하여 마법사 방식으로 검증 및 신고를 진행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3372" y="1753252"/>
            <a:ext cx="2044612" cy="213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그룹 3"/>
          <p:cNvGrpSpPr/>
          <p:nvPr/>
        </p:nvGrpSpPr>
        <p:grpSpPr>
          <a:xfrm>
            <a:off x="6804248" y="1753252"/>
            <a:ext cx="2053352" cy="2143763"/>
            <a:chOff x="5463225" y="7070941"/>
            <a:chExt cx="5372100" cy="5608638"/>
          </a:xfrm>
        </p:grpSpPr>
        <p:pic>
          <p:nvPicPr>
            <p:cNvPr id="35" name="_x214239160" descr="EMB00001548bd4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3225" y="7070941"/>
              <a:ext cx="5372100" cy="5608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직사각형 35"/>
            <p:cNvSpPr/>
            <p:nvPr/>
          </p:nvSpPr>
          <p:spPr>
            <a:xfrm>
              <a:off x="5654853" y="9068420"/>
              <a:ext cx="2985955" cy="325925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4615620" y="1753252"/>
            <a:ext cx="2044612" cy="2135242"/>
            <a:chOff x="-153399" y="6840556"/>
            <a:chExt cx="5372100" cy="5610225"/>
          </a:xfrm>
        </p:grpSpPr>
        <p:pic>
          <p:nvPicPr>
            <p:cNvPr id="33" name="Picture 1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3399" y="6840556"/>
              <a:ext cx="5372100" cy="5610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1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123" y="8688405"/>
              <a:ext cx="5067300" cy="1914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직사각형 36"/>
            <p:cNvSpPr/>
            <p:nvPr/>
          </p:nvSpPr>
          <p:spPr>
            <a:xfrm>
              <a:off x="-153399" y="7805419"/>
              <a:ext cx="5372100" cy="32592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-7767" y="10949830"/>
              <a:ext cx="631624" cy="32592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5148064" y="4023971"/>
            <a:ext cx="3689260" cy="2381901"/>
            <a:chOff x="-6130063" y="12427343"/>
            <a:chExt cx="9810750" cy="6334125"/>
          </a:xfrm>
        </p:grpSpPr>
        <p:pic>
          <p:nvPicPr>
            <p:cNvPr id="27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130063" y="12427343"/>
              <a:ext cx="9810750" cy="6334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078326" y="15132443"/>
              <a:ext cx="5067300" cy="1447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직사각형 38"/>
            <p:cNvSpPr/>
            <p:nvPr/>
          </p:nvSpPr>
          <p:spPr>
            <a:xfrm>
              <a:off x="-2198651" y="14742034"/>
              <a:ext cx="792088" cy="17680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-5835718" y="12474177"/>
              <a:ext cx="277623" cy="17680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-4078326" y="15132443"/>
              <a:ext cx="5067300" cy="1447800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2383372" y="4023971"/>
            <a:ext cx="2044612" cy="2135242"/>
            <a:chOff x="4167081" y="12922268"/>
            <a:chExt cx="5372100" cy="5610225"/>
          </a:xfrm>
        </p:grpSpPr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12922268"/>
              <a:ext cx="5372100" cy="5610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직사각형 41"/>
            <p:cNvSpPr/>
            <p:nvPr/>
          </p:nvSpPr>
          <p:spPr>
            <a:xfrm>
              <a:off x="4311097" y="15698353"/>
              <a:ext cx="3240360" cy="459432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590080" y="18095215"/>
              <a:ext cx="929420" cy="265407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4311097" y="15073023"/>
              <a:ext cx="1800200" cy="625329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48" name="꺾인 연결선 47"/>
          <p:cNvCxnSpPr>
            <a:stCxn id="37" idx="2"/>
            <a:endCxn id="38" idx="0"/>
          </p:cNvCxnSpPr>
          <p:nvPr/>
        </p:nvCxnSpPr>
        <p:spPr>
          <a:xfrm rot="5400000">
            <a:off x="4678230" y="2357539"/>
            <a:ext cx="1072712" cy="846681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0" name="꺾인 연결선 49"/>
          <p:cNvCxnSpPr>
            <a:stCxn id="21" idx="3"/>
            <a:endCxn id="26" idx="1"/>
          </p:cNvCxnSpPr>
          <p:nvPr/>
        </p:nvCxnSpPr>
        <p:spPr>
          <a:xfrm>
            <a:off x="1897650" y="2257041"/>
            <a:ext cx="485722" cy="563832"/>
          </a:xfrm>
          <a:prstGeom prst="curvedConnector3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51" name="그룹 50"/>
          <p:cNvGrpSpPr/>
          <p:nvPr/>
        </p:nvGrpSpPr>
        <p:grpSpPr>
          <a:xfrm>
            <a:off x="179512" y="4023971"/>
            <a:ext cx="2044612" cy="2135241"/>
            <a:chOff x="-2981982" y="1844824"/>
            <a:chExt cx="5372100" cy="5610225"/>
          </a:xfrm>
        </p:grpSpPr>
        <p:pic>
          <p:nvPicPr>
            <p:cNvPr id="52" name="Picture 7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981982" y="1844824"/>
              <a:ext cx="5372100" cy="5610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3" name="Picture 8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21198" y="4075314"/>
              <a:ext cx="5067300" cy="1914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4" name="직사각형 53"/>
            <p:cNvSpPr/>
            <p:nvPr/>
          </p:nvSpPr>
          <p:spPr>
            <a:xfrm>
              <a:off x="-2718244" y="6124999"/>
              <a:ext cx="634805" cy="26540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-2565844" y="3228206"/>
              <a:ext cx="4353158" cy="723900"/>
            </a:xfrm>
            <a:prstGeom prst="rect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56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426" y="3305022"/>
            <a:ext cx="1977165" cy="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사각형 설명선 23"/>
          <p:cNvSpPr/>
          <p:nvPr/>
        </p:nvSpPr>
        <p:spPr>
          <a:xfrm>
            <a:off x="5487557" y="3401127"/>
            <a:ext cx="864096" cy="253916"/>
          </a:xfrm>
          <a:prstGeom prst="wedgeRectCallout">
            <a:avLst>
              <a:gd name="adj1" fmla="val -109843"/>
              <a:gd name="adj2" fmla="val -34105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smtClean="0">
                <a:latin typeface="+mj-ea"/>
                <a:ea typeface="+mj-ea"/>
              </a:rPr>
              <a:t>2. </a:t>
            </a:r>
            <a:r>
              <a:rPr lang="ko-KR" altLang="en-US" sz="1000" dirty="0" smtClean="0">
                <a:latin typeface="+mj-ea"/>
                <a:ea typeface="+mj-ea"/>
              </a:rPr>
              <a:t>검증시작</a:t>
            </a:r>
            <a:endParaRPr lang="ko-KR" altLang="en-US" sz="1000" dirty="0">
              <a:latin typeface="+mj-ea"/>
              <a:ea typeface="+mj-ea"/>
            </a:endParaRPr>
          </a:p>
        </p:txBody>
      </p:sp>
      <p:cxnSp>
        <p:nvCxnSpPr>
          <p:cNvPr id="58" name="꺾인 연결선 49"/>
          <p:cNvCxnSpPr>
            <a:stCxn id="26" idx="3"/>
            <a:endCxn id="33" idx="1"/>
          </p:cNvCxnSpPr>
          <p:nvPr/>
        </p:nvCxnSpPr>
        <p:spPr>
          <a:xfrm>
            <a:off x="4427984" y="2820873"/>
            <a:ext cx="18763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꺾인 연결선 49"/>
          <p:cNvCxnSpPr/>
          <p:nvPr/>
        </p:nvCxnSpPr>
        <p:spPr>
          <a:xfrm flipV="1">
            <a:off x="4987623" y="2641316"/>
            <a:ext cx="2016000" cy="737942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꺾인 연결선 49"/>
          <p:cNvCxnSpPr>
            <a:stCxn id="36" idx="3"/>
            <a:endCxn id="41" idx="3"/>
          </p:cNvCxnSpPr>
          <p:nvPr/>
        </p:nvCxnSpPr>
        <p:spPr>
          <a:xfrm flipH="1">
            <a:off x="7825126" y="2579028"/>
            <a:ext cx="193674" cy="2734394"/>
          </a:xfrm>
          <a:prstGeom prst="curvedConnector3">
            <a:avLst>
              <a:gd name="adj1" fmla="val -118033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8" name="사각형 설명선 67"/>
          <p:cNvSpPr/>
          <p:nvPr/>
        </p:nvSpPr>
        <p:spPr>
          <a:xfrm>
            <a:off x="5995623" y="5717321"/>
            <a:ext cx="2642959" cy="400110"/>
          </a:xfrm>
          <a:prstGeom prst="wedgeRectCallout">
            <a:avLst>
              <a:gd name="adj1" fmla="val -22352"/>
              <a:gd name="adj2" fmla="val -22873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ko-KR" altLang="en-US" sz="1000" dirty="0" smtClean="0">
                <a:latin typeface="+mj-ea"/>
                <a:ea typeface="+mj-ea"/>
              </a:rPr>
              <a:t>에러가 났을 때 엑셀이 뜨면</a:t>
            </a:r>
            <a:r>
              <a:rPr lang="en-US" altLang="ko-KR" sz="1000" dirty="0" smtClean="0">
                <a:latin typeface="+mj-ea"/>
                <a:ea typeface="+mj-ea"/>
              </a:rPr>
              <a:t>, </a:t>
            </a:r>
            <a:r>
              <a:rPr lang="ko-KR" altLang="en-US" sz="1000" dirty="0" smtClean="0">
                <a:latin typeface="+mj-ea"/>
                <a:ea typeface="+mj-ea"/>
              </a:rPr>
              <a:t>노란색 </a:t>
            </a:r>
            <a:r>
              <a:rPr lang="ko-KR" altLang="en-US" sz="1000" dirty="0" err="1" smtClean="0">
                <a:latin typeface="+mj-ea"/>
                <a:ea typeface="+mj-ea"/>
              </a:rPr>
              <a:t>오류값을</a:t>
            </a:r>
            <a:r>
              <a:rPr lang="ko-KR" altLang="en-US" sz="1000" dirty="0" smtClean="0">
                <a:latin typeface="+mj-ea"/>
                <a:ea typeface="+mj-ea"/>
              </a:rPr>
              <a:t> 수정하여 저장하면 계속 진행됨</a:t>
            </a:r>
            <a:endParaRPr lang="ko-KR" altLang="en-US" sz="1000" dirty="0">
              <a:latin typeface="+mj-ea"/>
              <a:ea typeface="+mj-ea"/>
            </a:endParaRPr>
          </a:p>
        </p:txBody>
      </p:sp>
      <p:cxnSp>
        <p:nvCxnSpPr>
          <p:cNvPr id="69" name="꺾인 연결선 49"/>
          <p:cNvCxnSpPr>
            <a:stCxn id="41" idx="1"/>
            <a:endCxn id="43" idx="3"/>
          </p:cNvCxnSpPr>
          <p:nvPr/>
        </p:nvCxnSpPr>
        <p:spPr>
          <a:xfrm rot="10800000" flipV="1">
            <a:off x="3659297" y="5313421"/>
            <a:ext cx="2260308" cy="72987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3" name="꺾인 연결선 49"/>
          <p:cNvCxnSpPr>
            <a:stCxn id="43" idx="1"/>
            <a:endCxn id="54" idx="2"/>
          </p:cNvCxnSpPr>
          <p:nvPr/>
        </p:nvCxnSpPr>
        <p:spPr>
          <a:xfrm rot="10800000">
            <a:off x="400693" y="5754011"/>
            <a:ext cx="2904868" cy="28928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6" name="꺾인 연결선 49"/>
          <p:cNvCxnSpPr>
            <a:stCxn id="54" idx="0"/>
            <a:endCxn id="56" idx="2"/>
          </p:cNvCxnSpPr>
          <p:nvPr/>
        </p:nvCxnSpPr>
        <p:spPr>
          <a:xfrm rot="5400000" flipH="1" flipV="1">
            <a:off x="-88684" y="4359304"/>
            <a:ext cx="1783071" cy="804316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1" name="사각형 설명선 80"/>
          <p:cNvSpPr/>
          <p:nvPr/>
        </p:nvSpPr>
        <p:spPr>
          <a:xfrm>
            <a:off x="769770" y="2542130"/>
            <a:ext cx="864096" cy="253916"/>
          </a:xfrm>
          <a:prstGeom prst="wedgeRectCallout">
            <a:avLst>
              <a:gd name="adj1" fmla="val -26982"/>
              <a:gd name="adj2" fmla="val -13942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>
                <a:latin typeface="+mj-ea"/>
                <a:ea typeface="+mj-ea"/>
              </a:rPr>
              <a:t>1. </a:t>
            </a:r>
            <a:r>
              <a:rPr lang="ko-KR" altLang="en-US" sz="1000" dirty="0" smtClean="0">
                <a:latin typeface="+mj-ea"/>
                <a:ea typeface="+mj-ea"/>
              </a:rPr>
              <a:t>신고 시작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82" name="사각형 설명선 81"/>
          <p:cNvSpPr/>
          <p:nvPr/>
        </p:nvSpPr>
        <p:spPr>
          <a:xfrm>
            <a:off x="769770" y="3138280"/>
            <a:ext cx="864096" cy="253916"/>
          </a:xfrm>
          <a:prstGeom prst="wedgeRectCallout">
            <a:avLst>
              <a:gd name="adj1" fmla="val 29922"/>
              <a:gd name="adj2" fmla="val 11537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000" dirty="0" smtClean="0">
                <a:latin typeface="+mj-ea"/>
                <a:ea typeface="+mj-ea"/>
              </a:rPr>
              <a:t>신고 완료</a:t>
            </a:r>
            <a:endParaRPr lang="ko-KR" altLang="en-US" sz="1000" dirty="0">
              <a:latin typeface="+mj-ea"/>
              <a:ea typeface="+mj-ea"/>
            </a:endParaRPr>
          </a:p>
        </p:txBody>
      </p:sp>
      <p:cxnSp>
        <p:nvCxnSpPr>
          <p:cNvPr id="47" name="꺾인 연결선 49"/>
          <p:cNvCxnSpPr>
            <a:stCxn id="38" idx="2"/>
          </p:cNvCxnSpPr>
          <p:nvPr/>
        </p:nvCxnSpPr>
        <p:spPr>
          <a:xfrm rot="5400000">
            <a:off x="1525260" y="2437518"/>
            <a:ext cx="2262222" cy="4269748"/>
          </a:xfrm>
          <a:prstGeom prst="curvedConnector2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7" name="사각형 설명선 56"/>
          <p:cNvSpPr/>
          <p:nvPr/>
        </p:nvSpPr>
        <p:spPr>
          <a:xfrm>
            <a:off x="648019" y="5255403"/>
            <a:ext cx="864096" cy="253916"/>
          </a:xfrm>
          <a:prstGeom prst="wedgeRectCallout">
            <a:avLst>
              <a:gd name="adj1" fmla="val -65917"/>
              <a:gd name="adj2" fmla="val 8480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>
                <a:latin typeface="+mj-ea"/>
                <a:ea typeface="+mj-ea"/>
              </a:rPr>
              <a:t>3. </a:t>
            </a:r>
            <a:r>
              <a:rPr lang="ko-KR" altLang="en-US" sz="1000" dirty="0" smtClean="0">
                <a:latin typeface="+mj-ea"/>
                <a:ea typeface="+mj-ea"/>
              </a:rPr>
              <a:t>서버전송</a:t>
            </a:r>
            <a:endParaRPr lang="ko-KR" altLang="en-US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717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37</a:t>
            </a:fld>
            <a:endParaRPr lang="ko-KR" altLang="en-US" dirty="0"/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107504" y="146496"/>
            <a:ext cx="7056784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2. </a:t>
            </a:r>
            <a:r>
              <a:rPr lang="ko-KR" alt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연계프로그램 </a:t>
            </a:r>
            <a:r>
              <a:rPr lang="en-US" altLang="ko-KR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–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파일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엑셀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방식 신고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(3/3)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99592" y="796642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파일 방식 신</a:t>
            </a:r>
            <a:r>
              <a:rPr lang="ko-KR" altLang="en-US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고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323528" y="1268760"/>
            <a:ext cx="85689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신고된 정보는 왼편의 완료 목록에 나타나고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진행 및 데이터정보 등을 확인할 수 있음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396885" y="1803263"/>
            <a:ext cx="5039211" cy="3784329"/>
            <a:chOff x="3853791" y="2348880"/>
            <a:chExt cx="4931949" cy="3703778"/>
          </a:xfrm>
        </p:grpSpPr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3791" y="2348880"/>
              <a:ext cx="4931949" cy="3703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직사각형 46"/>
            <p:cNvSpPr/>
            <p:nvPr/>
          </p:nvSpPr>
          <p:spPr>
            <a:xfrm>
              <a:off x="3906676" y="2705796"/>
              <a:ext cx="1422158" cy="24076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3392937" y="2290944"/>
            <a:ext cx="5427535" cy="4075952"/>
            <a:chOff x="0" y="0"/>
            <a:chExt cx="9753600" cy="7324725"/>
          </a:xfrm>
        </p:grpSpPr>
        <p:pic>
          <p:nvPicPr>
            <p:cNvPr id="5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753600" cy="7324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4" name="직사각형 53"/>
            <p:cNvSpPr/>
            <p:nvPr/>
          </p:nvSpPr>
          <p:spPr>
            <a:xfrm>
              <a:off x="3011368" y="945821"/>
              <a:ext cx="6666032" cy="69099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479460" y="1124744"/>
              <a:ext cx="2356625" cy="16657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3011368" y="5175652"/>
              <a:ext cx="6666032" cy="47195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7" name="직사각형 56"/>
          <p:cNvSpPr/>
          <p:nvPr/>
        </p:nvSpPr>
        <p:spPr>
          <a:xfrm>
            <a:off x="5357843" y="3096704"/>
            <a:ext cx="504056" cy="585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/>
            <a:endParaRPr lang="ko-KR" altLang="en-US" sz="800"/>
          </a:p>
        </p:txBody>
      </p:sp>
      <p:sp>
        <p:nvSpPr>
          <p:cNvPr id="58" name="직사각형 57"/>
          <p:cNvSpPr/>
          <p:nvPr/>
        </p:nvSpPr>
        <p:spPr>
          <a:xfrm>
            <a:off x="6156176" y="3096704"/>
            <a:ext cx="504056" cy="585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/>
            <a:endParaRPr lang="ko-KR" altLang="en-US" sz="800"/>
          </a:p>
        </p:txBody>
      </p:sp>
      <p:sp>
        <p:nvSpPr>
          <p:cNvPr id="59" name="직사각형 58"/>
          <p:cNvSpPr/>
          <p:nvPr/>
        </p:nvSpPr>
        <p:spPr>
          <a:xfrm>
            <a:off x="6923363" y="3096704"/>
            <a:ext cx="504056" cy="585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/>
            <a:endParaRPr lang="ko-KR" altLang="en-US" sz="800"/>
          </a:p>
        </p:txBody>
      </p:sp>
      <p:sp>
        <p:nvSpPr>
          <p:cNvPr id="60" name="직사각형 59"/>
          <p:cNvSpPr/>
          <p:nvPr/>
        </p:nvSpPr>
        <p:spPr>
          <a:xfrm>
            <a:off x="7724888" y="3096704"/>
            <a:ext cx="504056" cy="585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bIns="36000" rtlCol="0" anchor="ctr"/>
          <a:lstStyle/>
          <a:p>
            <a:pPr algn="ctr"/>
            <a:endParaRPr lang="ko-KR" altLang="en-US" sz="800"/>
          </a:p>
        </p:txBody>
      </p:sp>
      <p:sp>
        <p:nvSpPr>
          <p:cNvPr id="61" name="사각형 설명선 60"/>
          <p:cNvSpPr/>
          <p:nvPr/>
        </p:nvSpPr>
        <p:spPr>
          <a:xfrm>
            <a:off x="5285835" y="3284984"/>
            <a:ext cx="3318613" cy="253916"/>
          </a:xfrm>
          <a:prstGeom prst="wedgeRectCallout">
            <a:avLst>
              <a:gd name="adj1" fmla="val -39211"/>
              <a:gd name="adj2" fmla="val -268521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000" dirty="0" smtClean="0">
                <a:latin typeface="+mj-ea"/>
                <a:ea typeface="+mj-ea"/>
              </a:rPr>
              <a:t>“</a:t>
            </a:r>
            <a:r>
              <a:rPr lang="ko-KR" altLang="en-US" sz="1000" dirty="0" smtClean="0">
                <a:latin typeface="+mj-ea"/>
                <a:ea typeface="+mj-ea"/>
              </a:rPr>
              <a:t>데이터 정보</a:t>
            </a:r>
            <a:r>
              <a:rPr lang="en-US" altLang="ko-KR" sz="1000" dirty="0" smtClean="0">
                <a:latin typeface="+mj-ea"/>
                <a:ea typeface="+mj-ea"/>
              </a:rPr>
              <a:t>” </a:t>
            </a:r>
            <a:r>
              <a:rPr lang="ko-KR" altLang="en-US" sz="1000" dirty="0" smtClean="0">
                <a:latin typeface="+mj-ea"/>
                <a:ea typeface="+mj-ea"/>
              </a:rPr>
              <a:t>클릭하면 신고한 정보를 조회할 수 있음</a:t>
            </a:r>
            <a:endParaRPr lang="ko-KR" altLang="en-US" sz="1000" dirty="0">
              <a:latin typeface="+mj-ea"/>
              <a:ea typeface="+mj-ea"/>
            </a:endParaRPr>
          </a:p>
        </p:txBody>
      </p:sp>
      <p:sp>
        <p:nvSpPr>
          <p:cNvPr id="62" name="사각형 설명선 61"/>
          <p:cNvSpPr/>
          <p:nvPr/>
        </p:nvSpPr>
        <p:spPr>
          <a:xfrm>
            <a:off x="611560" y="3001719"/>
            <a:ext cx="2707053" cy="400110"/>
          </a:xfrm>
          <a:prstGeom prst="wedgeRectCallout">
            <a:avLst>
              <a:gd name="adj1" fmla="val -30288"/>
              <a:gd name="adj2" fmla="val -210309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000" dirty="0" smtClean="0">
                <a:latin typeface="+mj-ea"/>
                <a:ea typeface="+mj-ea"/>
              </a:rPr>
              <a:t>완료 항목의 특정 목록을 클릭하면 해당 신고 엑셀의 진행 결과 및 데이터정보를 확인할 수 있음</a:t>
            </a:r>
            <a:endParaRPr lang="ko-KR" altLang="en-US" sz="1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60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38</a:t>
            </a:fld>
            <a:endParaRPr lang="ko-KR" altLang="en-US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7503" y="146496"/>
            <a:ext cx="7897351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실적정보 등록개선 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–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연계프로그램 입력대기상태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12776"/>
            <a:ext cx="3451246" cy="4960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" name="직사각형 72"/>
          <p:cNvSpPr/>
          <p:nvPr/>
        </p:nvSpPr>
        <p:spPr>
          <a:xfrm>
            <a:off x="2915816" y="2207916"/>
            <a:ext cx="792088" cy="21602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cxnSp>
        <p:nvCxnSpPr>
          <p:cNvPr id="8" name="직선 연결선 7"/>
          <p:cNvCxnSpPr/>
          <p:nvPr/>
        </p:nvCxnSpPr>
        <p:spPr>
          <a:xfrm flipH="1">
            <a:off x="2555776" y="2315928"/>
            <a:ext cx="3600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꺾인 연결선 9"/>
          <p:cNvCxnSpPr/>
          <p:nvPr/>
        </p:nvCxnSpPr>
        <p:spPr>
          <a:xfrm rot="5400000" flipH="1" flipV="1">
            <a:off x="2537774" y="1937886"/>
            <a:ext cx="396044" cy="360040"/>
          </a:xfrm>
          <a:prstGeom prst="bentConnector3">
            <a:avLst>
              <a:gd name="adj1" fmla="val 100506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직사각형 73"/>
          <p:cNvSpPr/>
          <p:nvPr/>
        </p:nvSpPr>
        <p:spPr>
          <a:xfrm>
            <a:off x="1560353" y="1847876"/>
            <a:ext cx="25075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b="1" smtClean="0">
                <a:latin typeface="+mn-ea"/>
              </a:rPr>
              <a:t>입력완료 후 </a:t>
            </a:r>
            <a:endParaRPr lang="en-US" altLang="ko-KR" sz="1400" b="1" dirty="0" smtClean="0">
              <a:latin typeface="+mn-ea"/>
            </a:endParaRPr>
          </a:p>
          <a:p>
            <a:r>
              <a:rPr lang="ko-KR" altLang="en-US" sz="1400" b="1" dirty="0" smtClean="0">
                <a:latin typeface="+mn-ea"/>
              </a:rPr>
              <a:t>자동이</a:t>
            </a:r>
            <a:r>
              <a:rPr lang="ko-KR" altLang="en-US" sz="1400" b="1" dirty="0">
                <a:latin typeface="+mn-ea"/>
              </a:rPr>
              <a:t>동</a:t>
            </a:r>
            <a:endParaRPr lang="en-US" altLang="ko-KR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041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28"/>
          <p:cNvSpPr>
            <a:spLocks noChangeArrowheads="1"/>
          </p:cNvSpPr>
          <p:nvPr/>
        </p:nvSpPr>
        <p:spPr bwMode="auto">
          <a:xfrm rot="1800000">
            <a:off x="7589683" y="3905790"/>
            <a:ext cx="835230" cy="3302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99CCFF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10800000" wrap="none" anchor="ctr"/>
          <a:lstStyle/>
          <a:p>
            <a:pPr algn="ctr"/>
            <a:endParaRPr lang="ko-KR" altLang="ko-KR">
              <a:latin typeface="Times New Roman" pitchFamily="18" charset="0"/>
            </a:endParaRPr>
          </a:p>
        </p:txBody>
      </p:sp>
      <p:sp>
        <p:nvSpPr>
          <p:cNvPr id="28" name="AutoShape 28"/>
          <p:cNvSpPr>
            <a:spLocks noChangeArrowheads="1"/>
          </p:cNvSpPr>
          <p:nvPr/>
        </p:nvSpPr>
        <p:spPr bwMode="auto">
          <a:xfrm rot="5400000">
            <a:off x="3290774" y="5100104"/>
            <a:ext cx="2520280" cy="3302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99CCFF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10800000" wrap="none" anchor="ctr"/>
          <a:lstStyle/>
          <a:p>
            <a:pPr algn="ctr"/>
            <a:endParaRPr lang="ko-KR" altLang="ko-KR">
              <a:latin typeface="Times New Roman" pitchFamily="18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366DB-CE8A-4FD0-9976-DF0DA7A2E9B2}" type="slidenum">
              <a:rPr lang="ko-KR" altLang="en-US" smtClean="0"/>
              <a:pPr/>
              <a:t>39</a:t>
            </a:fld>
            <a:endParaRPr lang="ko-KR" altLang="en-US" dirty="0"/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107504" y="146496"/>
            <a:ext cx="7056784" cy="47419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3. 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연계프로그램 </a:t>
            </a:r>
            <a:r>
              <a:rPr lang="en-US" altLang="ko-KR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– DB</a:t>
            </a:r>
            <a:r>
              <a:rPr lang="ko-KR" alt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방식 신고</a:t>
            </a:r>
            <a:endParaRPr lang="ko-KR" alt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99592" y="796642"/>
            <a:ext cx="7920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DB(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데이터베이스</a:t>
            </a: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방식 신고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77398" y="1340768"/>
            <a:ext cx="8568952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데이터베이스가 포함된 자체 전</a:t>
            </a:r>
            <a:r>
              <a:rPr lang="ko-KR" altLang="en-US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산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시스템이 구축된 업체에서 이용 가능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자사 데이터베이스에 실적신고용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DB Table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을 만들고 신고정보를 담은 후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연계프로그램을 통하여 업로드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180975" indent="-180975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MySQL, MS SQL, Oracle, </a:t>
            </a:r>
            <a:r>
              <a:rPr lang="en-US" altLang="ko-KR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Tibero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DB2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지원 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1" y="4106201"/>
            <a:ext cx="3093955" cy="236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그룹 2"/>
          <p:cNvGrpSpPr/>
          <p:nvPr/>
        </p:nvGrpSpPr>
        <p:grpSpPr>
          <a:xfrm>
            <a:off x="4790412" y="4115172"/>
            <a:ext cx="3093955" cy="2365214"/>
            <a:chOff x="4862289" y="3012364"/>
            <a:chExt cx="4030191" cy="3080932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2289" y="3012364"/>
              <a:ext cx="4030191" cy="3080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7762" y="4670787"/>
              <a:ext cx="2953253" cy="8437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직사각형 21"/>
            <p:cNvSpPr/>
            <p:nvPr/>
          </p:nvSpPr>
          <p:spPr>
            <a:xfrm>
              <a:off x="6835418" y="3881362"/>
              <a:ext cx="293767" cy="755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6604388" y="4318580"/>
              <a:ext cx="242782" cy="61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6592635" y="4465635"/>
              <a:ext cx="242782" cy="61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916"/>
          <a:stretch/>
        </p:blipFill>
        <p:spPr bwMode="auto">
          <a:xfrm>
            <a:off x="7092279" y="2708920"/>
            <a:ext cx="1656185" cy="12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직사각형 29"/>
          <p:cNvSpPr/>
          <p:nvPr/>
        </p:nvSpPr>
        <p:spPr>
          <a:xfrm>
            <a:off x="7362449" y="2991144"/>
            <a:ext cx="1301723" cy="189684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070" y="2708920"/>
            <a:ext cx="1414626" cy="11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직사각형 31"/>
          <p:cNvSpPr/>
          <p:nvPr/>
        </p:nvSpPr>
        <p:spPr>
          <a:xfrm>
            <a:off x="402099" y="3170096"/>
            <a:ext cx="1301723" cy="189684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AutoShape 28"/>
          <p:cNvSpPr>
            <a:spLocks noChangeArrowheads="1"/>
          </p:cNvSpPr>
          <p:nvPr/>
        </p:nvSpPr>
        <p:spPr bwMode="auto">
          <a:xfrm rot="9000000">
            <a:off x="635345" y="3905789"/>
            <a:ext cx="835230" cy="3302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99CCFF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ot="10800000" wrap="none" anchor="ctr"/>
          <a:lstStyle/>
          <a:p>
            <a:pPr algn="ctr"/>
            <a:endParaRPr lang="ko-KR" altLang="ko-KR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76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2505872"/>
              </p:ext>
            </p:extLst>
          </p:nvPr>
        </p:nvGraphicFramePr>
        <p:xfrm>
          <a:off x="364455" y="981099"/>
          <a:ext cx="8415089" cy="5400229"/>
        </p:xfrm>
        <a:graphic>
          <a:graphicData uri="http://schemas.openxmlformats.org/drawingml/2006/table">
            <a:tbl>
              <a:tblPr firstRow="1" firstCol="1" lastRow="1" lastCol="1">
                <a:tableStyleId>{BDBED569-4797-4DF1-A0F4-6AAB3CD982D8}</a:tableStyleId>
              </a:tblPr>
              <a:tblGrid>
                <a:gridCol w="2032086"/>
                <a:gridCol w="4645313"/>
                <a:gridCol w="1737690"/>
              </a:tblGrid>
              <a:tr h="2876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1000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>
                          <a:tab pos="238125" algn="l"/>
                        </a:tabLst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사용자</a:t>
                      </a: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신고주체</a:t>
                      </a: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79207" marR="0" marT="36000" marB="36000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1000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>
                          <a:tab pos="238125" algn="l"/>
                        </a:tabLst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화물운송 실적신고 시스템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79207" marR="0" marT="36000" marB="36000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1000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>
                          <a:tab pos="238125" algn="l"/>
                        </a:tabLst>
                      </a:pP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운영자</a:t>
                      </a:r>
                      <a:r>
                        <a:rPr kumimoji="1" lang="en-US" altLang="ko-K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 </a:t>
                      </a:r>
                      <a:r>
                        <a:rPr kumimoji="1" lang="ko-KR" alt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시스템</a:t>
                      </a:r>
                      <a:endParaRPr kumimoji="1" lang="ko-KR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79207" marR="0" marT="36000" marB="36000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marL="104775" marR="0" lvl="0" indent="-104775" algn="l" defTabSz="10763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1000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79207" marR="0" marT="36000" marB="36000" horzOverflow="overflow"/>
                </a:tc>
                <a:tc>
                  <a:txBody>
                    <a:bodyPr/>
                    <a:lstStyle/>
                    <a:p>
                      <a:pPr marL="104775" marR="0" lvl="0" indent="-104775" algn="l" defTabSz="10763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1000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79207" marR="0" marT="36000" marB="36000" horzOverflow="overflow"/>
                </a:tc>
                <a:tc>
                  <a:txBody>
                    <a:bodyPr/>
                    <a:lstStyle/>
                    <a:p>
                      <a:pPr marL="104775" marR="0" lvl="0" indent="-104775" algn="l" defTabSz="10763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1000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kumimoji="1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79207" marR="0" marT="36000" marB="36000" horzOverflow="overflow"/>
                </a:tc>
              </a:tr>
              <a:tr h="3888432">
                <a:tc>
                  <a:txBody>
                    <a:bodyPr/>
                    <a:lstStyle/>
                    <a:p>
                      <a:pPr marL="104775" marR="0" lvl="0" indent="-104775" algn="l" defTabSz="10763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1000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79207" marR="0" marT="36000" marB="36000" horzOverflow="overflow"/>
                </a:tc>
                <a:tc>
                  <a:txBody>
                    <a:bodyPr/>
                    <a:lstStyle/>
                    <a:p>
                      <a:pPr marL="104775" marR="0" lvl="0" indent="-104775" algn="l" defTabSz="10763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1000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79207" marR="0" marT="36000" marB="36000" horzOverflow="overflow"/>
                </a:tc>
                <a:tc>
                  <a:txBody>
                    <a:bodyPr/>
                    <a:lstStyle/>
                    <a:p>
                      <a:pPr marL="104775" marR="0" lvl="0" indent="-104775" algn="l" defTabSz="1076325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10000"/>
                        </a:spcAft>
                        <a:buClr>
                          <a:srgbClr val="5F5F5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79207" marR="0" marT="36000" marB="36000" horzOverflow="overflow"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주요 이용 절차 </a:t>
            </a:r>
            <a:r>
              <a:rPr lang="en-US" altLang="ko-KR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공통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Rectangle 115"/>
          <p:cNvSpPr>
            <a:spLocks noChangeArrowheads="1"/>
          </p:cNvSpPr>
          <p:nvPr/>
        </p:nvSpPr>
        <p:spPr bwMode="auto">
          <a:xfrm>
            <a:off x="839147" y="1484816"/>
            <a:ext cx="1140565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+mj-ea"/>
                <a:ea typeface="+mj-ea"/>
              </a:rPr>
              <a:t>회원가입</a:t>
            </a:r>
            <a:endParaRPr lang="ko-KR" altLang="en-US" sz="1300" b="1" dirty="0">
              <a:latin typeface="+mj-ea"/>
              <a:ea typeface="+mj-ea"/>
            </a:endParaRPr>
          </a:p>
        </p:txBody>
      </p:sp>
      <p:sp>
        <p:nvSpPr>
          <p:cNvPr id="6" name="Rectangle 115"/>
          <p:cNvSpPr>
            <a:spLocks noChangeArrowheads="1"/>
          </p:cNvSpPr>
          <p:nvPr/>
        </p:nvSpPr>
        <p:spPr bwMode="auto">
          <a:xfrm>
            <a:off x="839147" y="2708952"/>
            <a:ext cx="1140565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+mj-ea"/>
                <a:ea typeface="+mj-ea"/>
              </a:rPr>
              <a:t>실적신고</a:t>
            </a:r>
            <a:endParaRPr lang="ko-KR" altLang="en-US" sz="1300" b="1" dirty="0">
              <a:latin typeface="+mj-ea"/>
              <a:ea typeface="+mj-ea"/>
            </a:endParaRPr>
          </a:p>
        </p:txBody>
      </p:sp>
      <p:sp>
        <p:nvSpPr>
          <p:cNvPr id="9" name="Rectangle 115"/>
          <p:cNvSpPr>
            <a:spLocks noChangeArrowheads="1"/>
          </p:cNvSpPr>
          <p:nvPr/>
        </p:nvSpPr>
        <p:spPr bwMode="auto">
          <a:xfrm>
            <a:off x="3995936" y="1486404"/>
            <a:ext cx="1140565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회원정보 등록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꺾인 연결선 10"/>
          <p:cNvCxnSpPr>
            <a:cxnSpLocks noChangeShapeType="1"/>
            <a:stCxn id="5" idx="3"/>
            <a:endCxn id="9" idx="1"/>
          </p:cNvCxnSpPr>
          <p:nvPr/>
        </p:nvCxnSpPr>
        <p:spPr bwMode="auto">
          <a:xfrm>
            <a:off x="1979712" y="1628816"/>
            <a:ext cx="2016224" cy="1588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3" name="Rectangle 115"/>
          <p:cNvSpPr>
            <a:spLocks noChangeArrowheads="1"/>
          </p:cNvSpPr>
          <p:nvPr/>
        </p:nvSpPr>
        <p:spPr bwMode="auto">
          <a:xfrm>
            <a:off x="3653621" y="2709857"/>
            <a:ext cx="1836893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의뢰자 정보</a:t>
            </a:r>
            <a:r>
              <a:rPr lang="en-US" altLang="ko-KR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계약정보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Rectangle 115"/>
          <p:cNvSpPr>
            <a:spLocks noChangeArrowheads="1"/>
          </p:cNvSpPr>
          <p:nvPr/>
        </p:nvSpPr>
        <p:spPr bwMode="auto">
          <a:xfrm>
            <a:off x="2843808" y="3576632"/>
            <a:ext cx="1140566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배차정보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Rectangle 115"/>
          <p:cNvSpPr>
            <a:spLocks noChangeArrowheads="1"/>
          </p:cNvSpPr>
          <p:nvPr/>
        </p:nvSpPr>
        <p:spPr bwMode="auto">
          <a:xfrm>
            <a:off x="5136637" y="3581706"/>
            <a:ext cx="1140566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위탁계약정보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꺾인 연결선 17"/>
          <p:cNvCxnSpPr>
            <a:stCxn id="6" idx="3"/>
            <a:endCxn id="13" idx="1"/>
          </p:cNvCxnSpPr>
          <p:nvPr/>
        </p:nvCxnSpPr>
        <p:spPr>
          <a:xfrm>
            <a:off x="1979712" y="2852952"/>
            <a:ext cx="1673909" cy="905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꺾인 연결선 18"/>
          <p:cNvCxnSpPr>
            <a:stCxn id="14" idx="2"/>
            <a:endCxn id="26" idx="0"/>
          </p:cNvCxnSpPr>
          <p:nvPr/>
        </p:nvCxnSpPr>
        <p:spPr>
          <a:xfrm rot="16200000" flipH="1">
            <a:off x="3659379" y="3619344"/>
            <a:ext cx="661553" cy="1152128"/>
          </a:xfrm>
          <a:prstGeom prst="bentConnector3">
            <a:avLst>
              <a:gd name="adj1" fmla="val 50000"/>
            </a:avLst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꺾인 연결선 20"/>
          <p:cNvCxnSpPr>
            <a:stCxn id="17" idx="2"/>
            <a:endCxn id="26" idx="0"/>
          </p:cNvCxnSpPr>
          <p:nvPr/>
        </p:nvCxnSpPr>
        <p:spPr>
          <a:xfrm rot="5400000">
            <a:off x="4808331" y="3627595"/>
            <a:ext cx="656479" cy="1140701"/>
          </a:xfrm>
          <a:prstGeom prst="bentConnector3">
            <a:avLst>
              <a:gd name="adj1" fmla="val 50000"/>
            </a:avLst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꺾인 연결선 21"/>
          <p:cNvCxnSpPr>
            <a:stCxn id="13" idx="2"/>
            <a:endCxn id="14" idx="0"/>
          </p:cNvCxnSpPr>
          <p:nvPr/>
        </p:nvCxnSpPr>
        <p:spPr>
          <a:xfrm rot="5400000">
            <a:off x="3703693" y="2708256"/>
            <a:ext cx="578775" cy="1157977"/>
          </a:xfrm>
          <a:prstGeom prst="bentConnector3">
            <a:avLst>
              <a:gd name="adj1" fmla="val 50000"/>
            </a:avLst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꺾인 연결선 22"/>
          <p:cNvCxnSpPr>
            <a:stCxn id="13" idx="2"/>
            <a:endCxn id="17" idx="0"/>
          </p:cNvCxnSpPr>
          <p:nvPr/>
        </p:nvCxnSpPr>
        <p:spPr>
          <a:xfrm rot="16200000" flipH="1">
            <a:off x="4847570" y="2722355"/>
            <a:ext cx="583849" cy="1134852"/>
          </a:xfrm>
          <a:prstGeom prst="bentConnector3">
            <a:avLst>
              <a:gd name="adj1" fmla="val 50000"/>
            </a:avLst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115"/>
          <p:cNvSpPr>
            <a:spLocks noChangeArrowheads="1"/>
          </p:cNvSpPr>
          <p:nvPr/>
        </p:nvSpPr>
        <p:spPr bwMode="auto">
          <a:xfrm>
            <a:off x="3995936" y="4526185"/>
            <a:ext cx="1140566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신고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Rectangle 115"/>
          <p:cNvSpPr>
            <a:spLocks noChangeArrowheads="1"/>
          </p:cNvSpPr>
          <p:nvPr/>
        </p:nvSpPr>
        <p:spPr bwMode="auto">
          <a:xfrm>
            <a:off x="3990155" y="5157224"/>
            <a:ext cx="1140566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+mj-ea"/>
                <a:ea typeface="+mj-ea"/>
              </a:rPr>
              <a:t>확정신고</a:t>
            </a:r>
            <a:endParaRPr lang="ko-KR" altLang="en-US" sz="1300" b="1" dirty="0">
              <a:latin typeface="+mj-ea"/>
              <a:ea typeface="+mj-ea"/>
            </a:endParaRPr>
          </a:p>
        </p:txBody>
      </p:sp>
      <p:cxnSp>
        <p:nvCxnSpPr>
          <p:cNvPr id="40" name="꺾인 연결선 39"/>
          <p:cNvCxnSpPr>
            <a:cxnSpLocks noChangeShapeType="1"/>
            <a:stCxn id="9" idx="3"/>
            <a:endCxn id="52" idx="1"/>
          </p:cNvCxnSpPr>
          <p:nvPr/>
        </p:nvCxnSpPr>
        <p:spPr bwMode="auto">
          <a:xfrm>
            <a:off x="5136501" y="1630404"/>
            <a:ext cx="2183365" cy="919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2" name="Rectangle 115"/>
          <p:cNvSpPr>
            <a:spLocks noChangeArrowheads="1"/>
          </p:cNvSpPr>
          <p:nvPr/>
        </p:nvSpPr>
        <p:spPr bwMode="auto">
          <a:xfrm>
            <a:off x="7319866" y="1487323"/>
            <a:ext cx="1140565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가입 승인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5" name="Rectangle 115"/>
          <p:cNvSpPr>
            <a:spLocks noChangeArrowheads="1"/>
          </p:cNvSpPr>
          <p:nvPr/>
        </p:nvSpPr>
        <p:spPr bwMode="auto">
          <a:xfrm>
            <a:off x="839147" y="5805296"/>
            <a:ext cx="1140565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정정요청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6" name="꺾인 연결선 7"/>
          <p:cNvCxnSpPr>
            <a:cxnSpLocks noChangeShapeType="1"/>
            <a:stCxn id="65" idx="3"/>
            <a:endCxn id="46" idx="1"/>
          </p:cNvCxnSpPr>
          <p:nvPr/>
        </p:nvCxnSpPr>
        <p:spPr bwMode="auto">
          <a:xfrm>
            <a:off x="1979712" y="5949296"/>
            <a:ext cx="5340155" cy="0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76" name="꺾인 연결선 75"/>
          <p:cNvCxnSpPr>
            <a:stCxn id="26" idx="2"/>
            <a:endCxn id="31" idx="0"/>
          </p:cNvCxnSpPr>
          <p:nvPr/>
        </p:nvCxnSpPr>
        <p:spPr>
          <a:xfrm flipH="1">
            <a:off x="4560438" y="4814185"/>
            <a:ext cx="5781" cy="343039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115"/>
          <p:cNvSpPr>
            <a:spLocks noChangeArrowheads="1"/>
          </p:cNvSpPr>
          <p:nvPr/>
        </p:nvSpPr>
        <p:spPr bwMode="auto">
          <a:xfrm>
            <a:off x="3347864" y="1988872"/>
            <a:ext cx="1140565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거래처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5" name="Rectangle 115"/>
          <p:cNvSpPr>
            <a:spLocks noChangeArrowheads="1"/>
          </p:cNvSpPr>
          <p:nvPr/>
        </p:nvSpPr>
        <p:spPr bwMode="auto">
          <a:xfrm>
            <a:off x="839147" y="1988872"/>
            <a:ext cx="1140565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정보 관리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6" name="Rectangle 115"/>
          <p:cNvSpPr>
            <a:spLocks noChangeArrowheads="1"/>
          </p:cNvSpPr>
          <p:nvPr/>
        </p:nvSpPr>
        <p:spPr bwMode="auto">
          <a:xfrm>
            <a:off x="4644008" y="1988872"/>
            <a:ext cx="1140565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+mj-ea"/>
                <a:ea typeface="+mj-ea"/>
              </a:rPr>
              <a:t>차량정보</a:t>
            </a:r>
            <a:endParaRPr lang="ko-KR" altLang="en-US" sz="1300" b="1" dirty="0">
              <a:latin typeface="+mj-ea"/>
              <a:ea typeface="+mj-ea"/>
            </a:endParaRPr>
          </a:p>
        </p:txBody>
      </p:sp>
      <p:cxnSp>
        <p:nvCxnSpPr>
          <p:cNvPr id="87" name="꺾인 연결선 10"/>
          <p:cNvCxnSpPr>
            <a:cxnSpLocks noChangeShapeType="1"/>
            <a:stCxn id="85" idx="3"/>
            <a:endCxn id="82" idx="1"/>
          </p:cNvCxnSpPr>
          <p:nvPr/>
        </p:nvCxnSpPr>
        <p:spPr bwMode="auto">
          <a:xfrm>
            <a:off x="1979712" y="2132872"/>
            <a:ext cx="1368152" cy="0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656109" y="3051165"/>
            <a:ext cx="182180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200" dirty="0" smtClean="0">
                <a:latin typeface="+mj-ea"/>
                <a:ea typeface="+mj-ea"/>
              </a:rPr>
              <a:t>웹 </a:t>
            </a:r>
            <a:r>
              <a:rPr lang="en-US" altLang="ko-KR" sz="1200" dirty="0" smtClean="0">
                <a:latin typeface="+mj-ea"/>
                <a:ea typeface="+mj-ea"/>
              </a:rPr>
              <a:t>(</a:t>
            </a:r>
            <a:r>
              <a:rPr lang="ko-KR" altLang="en-US" sz="1200" dirty="0" smtClean="0">
                <a:latin typeface="+mj-ea"/>
                <a:ea typeface="+mj-ea"/>
              </a:rPr>
              <a:t>직접 입력</a:t>
            </a:r>
            <a:r>
              <a:rPr lang="en-US" altLang="ko-KR" sz="1200" dirty="0" smtClean="0">
                <a:latin typeface="+mj-ea"/>
                <a:ea typeface="+mj-ea"/>
              </a:rPr>
              <a:t>)</a:t>
            </a:r>
          </a:p>
          <a:p>
            <a:pPr marL="180975" indent="-1809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200" dirty="0" err="1" smtClean="0">
                <a:latin typeface="+mj-ea"/>
                <a:ea typeface="+mj-ea"/>
              </a:rPr>
              <a:t>모바일</a:t>
            </a:r>
            <a:r>
              <a:rPr lang="en-US" altLang="ko-KR" sz="1200" dirty="0" smtClean="0">
                <a:latin typeface="+mj-ea"/>
                <a:ea typeface="+mj-ea"/>
              </a:rPr>
              <a:t>(</a:t>
            </a:r>
            <a:r>
              <a:rPr lang="ko-KR" altLang="en-US" sz="1200" dirty="0" smtClean="0">
                <a:latin typeface="+mj-ea"/>
                <a:ea typeface="+mj-ea"/>
              </a:rPr>
              <a:t>직접 입력</a:t>
            </a:r>
            <a:r>
              <a:rPr lang="en-US" altLang="ko-KR" sz="1200" dirty="0" smtClean="0">
                <a:latin typeface="+mj-ea"/>
                <a:ea typeface="+mj-ea"/>
              </a:rPr>
              <a:t>)</a:t>
            </a:r>
          </a:p>
          <a:p>
            <a:pPr marL="180975" indent="-1809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200" dirty="0" smtClean="0">
                <a:latin typeface="+mj-ea"/>
                <a:ea typeface="+mj-ea"/>
              </a:rPr>
              <a:t>연계프로그램</a:t>
            </a:r>
            <a:r>
              <a:rPr lang="en-US" altLang="ko-KR" sz="1200" dirty="0" smtClean="0">
                <a:latin typeface="+mj-ea"/>
                <a:ea typeface="+mj-ea"/>
              </a:rPr>
              <a:t/>
            </a:r>
            <a:br>
              <a:rPr lang="en-US" altLang="ko-KR" sz="1200" dirty="0" smtClean="0">
                <a:latin typeface="+mj-ea"/>
                <a:ea typeface="+mj-ea"/>
              </a:rPr>
            </a:br>
            <a:r>
              <a:rPr lang="en-US" altLang="ko-KR" sz="1200" dirty="0" smtClean="0">
                <a:latin typeface="+mn-ea"/>
              </a:rPr>
              <a:t>- </a:t>
            </a:r>
            <a:r>
              <a:rPr lang="ko-KR" altLang="en-US" sz="1200" dirty="0" smtClean="0">
                <a:latin typeface="+mn-ea"/>
              </a:rPr>
              <a:t>파일</a:t>
            </a:r>
            <a:r>
              <a:rPr lang="en-US" altLang="ko-KR" sz="1200" dirty="0" smtClean="0">
                <a:latin typeface="+mn-ea"/>
              </a:rPr>
              <a:t>(</a:t>
            </a:r>
            <a:r>
              <a:rPr lang="ko-KR" altLang="en-US" sz="1200" dirty="0" smtClean="0">
                <a:latin typeface="+mn-ea"/>
              </a:rPr>
              <a:t>엑셀</a:t>
            </a:r>
            <a:r>
              <a:rPr lang="en-US" altLang="ko-KR" sz="1200" dirty="0" smtClean="0">
                <a:latin typeface="+mn-ea"/>
              </a:rPr>
              <a:t>)</a:t>
            </a:r>
            <a:r>
              <a:rPr lang="ko-KR" altLang="en-US" sz="1200" dirty="0" smtClean="0">
                <a:latin typeface="+mn-ea"/>
              </a:rPr>
              <a:t>방식신고</a:t>
            </a:r>
            <a:r>
              <a:rPr lang="en-US" altLang="ko-KR" sz="1200" dirty="0" smtClean="0">
                <a:latin typeface="+mn-ea"/>
              </a:rPr>
              <a:t/>
            </a:r>
            <a:br>
              <a:rPr lang="en-US" altLang="ko-KR" sz="1200" dirty="0" smtClean="0">
                <a:latin typeface="+mn-ea"/>
              </a:rPr>
            </a:br>
            <a:r>
              <a:rPr lang="en-US" altLang="ko-KR" sz="1200" dirty="0" smtClean="0">
                <a:latin typeface="+mn-ea"/>
              </a:rPr>
              <a:t>- DB</a:t>
            </a:r>
            <a:r>
              <a:rPr lang="ko-KR" altLang="en-US" sz="1200" dirty="0" smtClean="0">
                <a:latin typeface="+mn-ea"/>
              </a:rPr>
              <a:t>방식신고</a:t>
            </a:r>
            <a:endParaRPr lang="ko-KR" altLang="en-US" sz="1200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39855" y="1395925"/>
            <a:ext cx="22404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공인인증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사업자등록증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선택</a:t>
            </a:r>
            <a:r>
              <a:rPr lang="en-US" altLang="ko-KR" sz="1100" dirty="0" smtClean="0"/>
              <a:t>)</a:t>
            </a:r>
            <a:endParaRPr lang="ko-KR" altLang="en-US" sz="1100" dirty="0"/>
          </a:p>
        </p:txBody>
      </p:sp>
      <p:sp>
        <p:nvSpPr>
          <p:cNvPr id="46" name="Rectangle 115"/>
          <p:cNvSpPr>
            <a:spLocks noChangeArrowheads="1"/>
          </p:cNvSpPr>
          <p:nvPr/>
        </p:nvSpPr>
        <p:spPr bwMode="auto">
          <a:xfrm>
            <a:off x="7319867" y="5805296"/>
            <a:ext cx="1140565" cy="28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정</a:t>
            </a:r>
            <a:r>
              <a:rPr lang="ko-KR" altLang="en-US" sz="13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정</a:t>
            </a:r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승인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849792" y="2024227"/>
            <a:ext cx="2304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직영</a:t>
            </a:r>
            <a:r>
              <a:rPr lang="en-US" altLang="ko-KR" sz="1100" dirty="0" smtClean="0"/>
              <a:t>/</a:t>
            </a:r>
            <a:r>
              <a:rPr lang="ko-KR" altLang="en-US" sz="1100" dirty="0" err="1" smtClean="0"/>
              <a:t>위수탁</a:t>
            </a:r>
            <a:r>
              <a:rPr lang="en-US" altLang="ko-KR" sz="1100" dirty="0" smtClean="0"/>
              <a:t>(</a:t>
            </a:r>
            <a:r>
              <a:rPr lang="ko-KR" altLang="en-US" sz="1100" dirty="0" err="1" smtClean="0"/>
              <a:t>지입</a:t>
            </a:r>
            <a:r>
              <a:rPr lang="en-US" altLang="ko-KR" sz="1100" dirty="0" smtClean="0"/>
              <a:t>)/</a:t>
            </a:r>
            <a:r>
              <a:rPr lang="ko-KR" altLang="en-US" sz="1100" dirty="0" err="1" smtClean="0"/>
              <a:t>장기용차</a:t>
            </a:r>
            <a:r>
              <a:rPr lang="ko-KR" altLang="en-US" sz="1100" dirty="0" smtClean="0"/>
              <a:t> 등록</a:t>
            </a:r>
            <a:endParaRPr lang="ko-KR" altLang="en-US" sz="1100" dirty="0"/>
          </a:p>
        </p:txBody>
      </p:sp>
      <p:cxnSp>
        <p:nvCxnSpPr>
          <p:cNvPr id="54" name="꺾인 연결선 7"/>
          <p:cNvCxnSpPr>
            <a:cxnSpLocks noChangeShapeType="1"/>
            <a:stCxn id="46" idx="0"/>
            <a:endCxn id="31" idx="2"/>
          </p:cNvCxnSpPr>
          <p:nvPr/>
        </p:nvCxnSpPr>
        <p:spPr bwMode="auto">
          <a:xfrm rot="16200000" flipV="1">
            <a:off x="6045258" y="3960404"/>
            <a:ext cx="360072" cy="3329712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rgbClr val="0070C0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51" name="TextBox 50"/>
          <p:cNvSpPr txBox="1"/>
          <p:nvPr/>
        </p:nvSpPr>
        <p:spPr>
          <a:xfrm>
            <a:off x="5220072" y="5169066"/>
            <a:ext cx="1382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/>
              <a:t>실</a:t>
            </a:r>
            <a:r>
              <a:rPr lang="ko-KR" altLang="en-US" sz="1100"/>
              <a:t>적</a:t>
            </a:r>
            <a:r>
              <a:rPr lang="ko-KR" altLang="en-US" sz="1100" smtClean="0"/>
              <a:t> 수정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삭제 불가</a:t>
            </a:r>
            <a:endParaRPr lang="ko-KR" altLang="en-US" sz="1100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467544" y="1479102"/>
            <a:ext cx="284400" cy="28474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marL="361950" indent="-361950"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200" dirty="0" smtClean="0">
                <a:latin typeface="+mj-ea"/>
                <a:ea typeface="+mj-ea"/>
              </a:rPr>
              <a:t>1</a:t>
            </a:r>
            <a:endParaRPr lang="ko-KR" altLang="en-US" sz="1200" dirty="0" smtClean="0">
              <a:latin typeface="+mj-ea"/>
              <a:ea typeface="+mj-ea"/>
            </a:endParaRPr>
          </a:p>
        </p:txBody>
      </p:sp>
      <p:sp>
        <p:nvSpPr>
          <p:cNvPr id="47" name="모서리가 둥근 직사각형 46"/>
          <p:cNvSpPr/>
          <p:nvPr/>
        </p:nvSpPr>
        <p:spPr>
          <a:xfrm>
            <a:off x="471176" y="1988840"/>
            <a:ext cx="284400" cy="28474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marL="361950" indent="-361950"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200" dirty="0" smtClean="0">
                <a:latin typeface="+mj-ea"/>
                <a:ea typeface="+mj-ea"/>
              </a:rPr>
              <a:t>2</a:t>
            </a:r>
            <a:endParaRPr lang="ko-KR" altLang="en-US" sz="1200" dirty="0" smtClean="0">
              <a:latin typeface="+mj-ea"/>
              <a:ea typeface="+mj-ea"/>
            </a:endParaRPr>
          </a:p>
        </p:txBody>
      </p:sp>
      <p:sp>
        <p:nvSpPr>
          <p:cNvPr id="48" name="모서리가 둥근 직사각형 47"/>
          <p:cNvSpPr/>
          <p:nvPr/>
        </p:nvSpPr>
        <p:spPr>
          <a:xfrm>
            <a:off x="467544" y="2699955"/>
            <a:ext cx="284400" cy="28474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marL="361950" indent="-361950"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200" dirty="0" smtClean="0">
                <a:latin typeface="+mj-ea"/>
                <a:ea typeface="+mj-ea"/>
              </a:rPr>
              <a:t>3</a:t>
            </a:r>
            <a:endParaRPr lang="ko-KR" altLang="en-US" sz="1200" dirty="0" smtClean="0">
              <a:latin typeface="+mj-ea"/>
              <a:ea typeface="+mj-ea"/>
            </a:endParaRPr>
          </a:p>
        </p:txBody>
      </p:sp>
      <p:sp>
        <p:nvSpPr>
          <p:cNvPr id="49" name="모서리가 둥근 직사각형 48"/>
          <p:cNvSpPr/>
          <p:nvPr/>
        </p:nvSpPr>
        <p:spPr>
          <a:xfrm>
            <a:off x="3630003" y="5169066"/>
            <a:ext cx="284400" cy="28474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marL="361950" indent="-361950" algn="ctr">
              <a:spcBef>
                <a:spcPts val="300"/>
              </a:spcBef>
              <a:spcAft>
                <a:spcPts val="300"/>
              </a:spcAft>
            </a:pPr>
            <a:r>
              <a:rPr lang="en-US" altLang="ko-KR" sz="1200" dirty="0" smtClean="0">
                <a:latin typeface="+mj-ea"/>
                <a:ea typeface="+mj-ea"/>
              </a:rPr>
              <a:t>4</a:t>
            </a:r>
            <a:endParaRPr lang="ko-KR" altLang="en-US" sz="1200" dirty="0" smtClean="0">
              <a:latin typeface="+mj-ea"/>
              <a:ea typeface="+mj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220072" y="4540044"/>
            <a:ext cx="1382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실</a:t>
            </a:r>
            <a:r>
              <a:rPr lang="ko-KR" altLang="en-US" sz="1100" dirty="0"/>
              <a:t>적</a:t>
            </a:r>
            <a:r>
              <a:rPr lang="ko-KR" altLang="en-US" sz="1100" dirty="0" smtClean="0"/>
              <a:t> 수정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삭제 가능</a:t>
            </a:r>
            <a:endParaRPr lang="ko-KR" altLang="en-US" sz="1100" dirty="0"/>
          </a:p>
        </p:txBody>
      </p:sp>
    </p:spTree>
    <p:extLst>
      <p:ext uri="{BB962C8B-B14F-4D97-AF65-F5344CB8AC3E}">
        <p14:creationId xmlns:p14="http://schemas.microsoft.com/office/powerpoint/2010/main" xmlns="" val="248911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3"/>
          <p:cNvPicPr>
            <a:picLocks noChangeAspect="1" noChangeArrowheads="1"/>
          </p:cNvPicPr>
          <p:nvPr/>
        </p:nvPicPr>
        <p:blipFill>
          <a:blip r:embed="rId3" cstate="print"/>
          <a:srcRect l="20934" t="43704" r="13640" b="44167"/>
          <a:stretch>
            <a:fillRect/>
          </a:stretch>
        </p:blipFill>
        <p:spPr bwMode="auto">
          <a:xfrm>
            <a:off x="1979712" y="3029198"/>
            <a:ext cx="511256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885352" y="3166144"/>
            <a:ext cx="36327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defRPr/>
            </a:pPr>
            <a:r>
              <a:rPr lang="ko-KR" altLang="en-US" sz="2800" b="1" dirty="0" smtClean="0">
                <a:latin typeface="+mj-ea"/>
                <a:ea typeface="+mj-ea"/>
              </a:rPr>
              <a:t>주요 문의 및 요청 사항</a:t>
            </a:r>
            <a:endParaRPr lang="ko-KR" altLang="en-US" sz="2800" b="1" dirty="0">
              <a:latin typeface="+mj-ea"/>
              <a:ea typeface="+mj-ea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3DDEE-451B-47B0-BEA4-57C4B22AC9C4}" type="slidenum">
              <a:rPr lang="ko-KR" altLang="en-US" smtClean="0"/>
              <a:pPr/>
              <a:t>40</a:t>
            </a:fld>
            <a:endParaRPr lang="ko-KR" altLang="en-US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339752" y="3196406"/>
            <a:ext cx="5725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 anchor="ctr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400" b="1" dirty="0" smtClean="0">
                <a:latin typeface="+mj-ea"/>
                <a:ea typeface="+mj-ea"/>
              </a:rPr>
              <a:t>Ⅲ.</a:t>
            </a:r>
            <a:endParaRPr lang="en-US" altLang="ko-KR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ctrTitle" idx="4294967295"/>
          </p:nvPr>
        </p:nvSpPr>
        <p:spPr>
          <a:xfrm>
            <a:off x="108595" y="74613"/>
            <a:ext cx="8856018" cy="474662"/>
          </a:xfrm>
        </p:spPr>
        <p:txBody>
          <a:bodyPr>
            <a:normAutofit/>
          </a:bodyPr>
          <a:lstStyle/>
          <a:p>
            <a:pPr algn="l"/>
            <a:r>
              <a:rPr lang="ko-KR" altLang="en-US" sz="2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주요 문의 및 </a:t>
            </a:r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요청 사항 </a:t>
            </a:r>
            <a:r>
              <a:rPr lang="en-US" altLang="ko-KR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– </a:t>
            </a:r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회원 가입</a:t>
            </a:r>
            <a:endParaRPr lang="ko-KR" altLang="en-US" sz="2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/>
              <a:t>41</a:t>
            </a:fld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1036344"/>
              </p:ext>
            </p:extLst>
          </p:nvPr>
        </p:nvGraphicFramePr>
        <p:xfrm>
          <a:off x="467544" y="2276872"/>
          <a:ext cx="7920880" cy="3420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12450"/>
                <a:gridCol w="5508430"/>
              </a:tblGrid>
              <a:tr h="34203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u="none" strike="noStrike" dirty="0" err="1">
                          <a:effectLst/>
                        </a:rPr>
                        <a:t>대분류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u="none" strike="noStrike" dirty="0">
                          <a:effectLst/>
                        </a:rPr>
                        <a:t>소분류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solidFill>
                      <a:srgbClr val="92D050"/>
                    </a:solidFill>
                  </a:tcPr>
                </a:tc>
              </a:tr>
              <a:tr h="34203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u="none" strike="noStrike" dirty="0">
                          <a:effectLst/>
                        </a:rPr>
                        <a:t>운송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 smtClean="0">
                          <a:effectLst/>
                        </a:rPr>
                        <a:t>일반화물운송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3420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개별화물운송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3420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용달화물운송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3420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u="none" strike="noStrike" dirty="0">
                          <a:effectLst/>
                        </a:rPr>
                        <a:t>주선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 smtClean="0">
                          <a:effectLst/>
                        </a:rPr>
                        <a:t>일반주선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3420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 smtClean="0">
                          <a:effectLst/>
                        </a:rPr>
                        <a:t>국제물류주선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34203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가맹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가맹사업자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34203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대행</a:t>
                      </a:r>
                      <a:endParaRPr lang="ko-KR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>
                          <a:effectLst/>
                        </a:rPr>
                        <a:t>연합회</a:t>
                      </a:r>
                      <a:r>
                        <a:rPr lang="en-US" altLang="ko-KR" sz="1600" u="none" strike="noStrike" dirty="0">
                          <a:effectLst/>
                        </a:rPr>
                        <a:t>/</a:t>
                      </a:r>
                      <a:r>
                        <a:rPr lang="ko-KR" altLang="en-US" sz="1600" u="none" strike="noStrike" dirty="0">
                          <a:effectLst/>
                        </a:rPr>
                        <a:t>협회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3420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위탁운영기관</a:t>
                      </a:r>
                      <a:endParaRPr lang="ko-KR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  <a:tr h="342038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u="none" strike="noStrike" dirty="0" smtClean="0">
                          <a:effectLst/>
                        </a:rPr>
                        <a:t>우수화물정보망</a:t>
                      </a:r>
                      <a:r>
                        <a:rPr lang="en-US" altLang="ko-KR" sz="1600" u="none" strike="noStrike" dirty="0" smtClean="0">
                          <a:effectLst/>
                        </a:rPr>
                        <a:t>(</a:t>
                      </a:r>
                      <a:r>
                        <a:rPr lang="ko-KR" altLang="en-US" sz="1600" u="none" strike="noStrike" dirty="0" err="1" smtClean="0">
                          <a:effectLst/>
                        </a:rPr>
                        <a:t>인증망</a:t>
                      </a:r>
                      <a:r>
                        <a:rPr lang="en-US" altLang="ko-KR" sz="1600" u="none" strike="noStrike" dirty="0">
                          <a:effectLst/>
                        </a:rPr>
                        <a:t>)</a:t>
                      </a:r>
                      <a:endParaRPr lang="en-US" altLang="ko-KR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323527" y="1196752"/>
            <a:ext cx="432054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b="1" dirty="0" smtClean="0">
                <a:latin typeface="+mn-ea"/>
              </a:rPr>
              <a:t>Q : </a:t>
            </a:r>
            <a:r>
              <a:rPr lang="ko-KR" altLang="en-US" sz="2000" b="1" dirty="0" smtClean="0">
                <a:latin typeface="+mn-ea"/>
              </a:rPr>
              <a:t>회원 </a:t>
            </a:r>
            <a:r>
              <a:rPr lang="ko-KR" altLang="en-US" sz="2000" b="1" dirty="0" err="1" smtClean="0">
                <a:latin typeface="+mn-ea"/>
              </a:rPr>
              <a:t>가입시</a:t>
            </a:r>
            <a:r>
              <a:rPr lang="ko-KR" altLang="en-US" sz="2000" b="1" dirty="0" smtClean="0">
                <a:latin typeface="+mn-ea"/>
              </a:rPr>
              <a:t> 사업자유</a:t>
            </a:r>
            <a:r>
              <a:rPr lang="ko-KR" altLang="en-US" sz="2000" b="1" dirty="0">
                <a:latin typeface="+mn-ea"/>
              </a:rPr>
              <a:t>형</a:t>
            </a:r>
            <a:r>
              <a:rPr lang="ko-KR" altLang="en-US" sz="2000" b="1" dirty="0" smtClean="0">
                <a:latin typeface="+mn-ea"/>
              </a:rPr>
              <a:t> 구분</a:t>
            </a:r>
            <a:endParaRPr lang="en-US" altLang="ko-KR" sz="2000" b="1" dirty="0" smtClean="0">
              <a:latin typeface="+mn-ea"/>
            </a:endParaRPr>
          </a:p>
          <a:p>
            <a:pPr marL="361950" indent="-361950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b="1" dirty="0" smtClean="0">
                <a:latin typeface="+mn-ea"/>
              </a:rPr>
              <a:t>A : </a:t>
            </a:r>
            <a:r>
              <a:rPr lang="ko-KR" altLang="en-US" sz="2000" b="1" dirty="0" smtClean="0">
                <a:latin typeface="+mn-ea"/>
              </a:rPr>
              <a:t>관할 지방자치단체 허가신고 기준</a:t>
            </a:r>
          </a:p>
        </p:txBody>
      </p:sp>
    </p:spTree>
    <p:extLst>
      <p:ext uri="{BB962C8B-B14F-4D97-AF65-F5344CB8AC3E}">
        <p14:creationId xmlns:p14="http://schemas.microsoft.com/office/powerpoint/2010/main" xmlns="" val="13730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23528" y="980728"/>
            <a:ext cx="856895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b="1" dirty="0" smtClean="0">
                <a:latin typeface="+mn-ea"/>
              </a:rPr>
              <a:t>Q.</a:t>
            </a:r>
            <a:r>
              <a:rPr lang="ko-KR" altLang="en-US" sz="2000" b="1" dirty="0" smtClean="0">
                <a:latin typeface="+mn-ea"/>
              </a:rPr>
              <a:t> 회원 가입 시 꼭 공인인증서가 필요하며</a:t>
            </a:r>
            <a:r>
              <a:rPr lang="en-US" altLang="ko-KR" sz="2000" b="1" dirty="0" smtClean="0">
                <a:latin typeface="+mn-ea"/>
              </a:rPr>
              <a:t>, </a:t>
            </a:r>
            <a:r>
              <a:rPr lang="ko-KR" altLang="en-US" sz="2000" b="1" dirty="0" smtClean="0">
                <a:latin typeface="+mn-ea"/>
              </a:rPr>
              <a:t>어떤 인증서로 가능한지</a:t>
            </a:r>
            <a:r>
              <a:rPr lang="en-US" altLang="ko-KR" sz="2000" b="1" dirty="0" smtClean="0">
                <a:latin typeface="+mn-ea"/>
              </a:rPr>
              <a:t>?</a:t>
            </a:r>
            <a:endParaRPr lang="en-US" altLang="ko-KR" sz="2000" b="1" dirty="0">
              <a:latin typeface="+mn-ea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AutoNum type="alphaUcPeriod"/>
            </a:pPr>
            <a:r>
              <a:rPr lang="ko-KR" altLang="en-US" sz="2000" b="1" dirty="0" smtClean="0">
                <a:latin typeface="+mn-ea"/>
              </a:rPr>
              <a:t>본인 확인</a:t>
            </a:r>
            <a:r>
              <a:rPr lang="en-US" altLang="ko-KR" sz="2000" b="1" dirty="0" smtClean="0">
                <a:latin typeface="+mn-ea"/>
              </a:rPr>
              <a:t>, </a:t>
            </a:r>
            <a:r>
              <a:rPr lang="ko-KR" altLang="en-US" sz="2000" b="1" dirty="0" smtClean="0">
                <a:latin typeface="+mn-ea"/>
              </a:rPr>
              <a:t>개인정보 수집 최소화</a:t>
            </a:r>
            <a:r>
              <a:rPr lang="en-US" altLang="ko-KR" sz="2000" b="1" dirty="0" smtClean="0">
                <a:latin typeface="+mn-ea"/>
              </a:rPr>
              <a:t>, </a:t>
            </a:r>
            <a:r>
              <a:rPr lang="ko-KR" altLang="en-US" sz="2000" b="1" dirty="0" smtClean="0">
                <a:latin typeface="+mn-ea"/>
              </a:rPr>
              <a:t>타인의 정보 조회 방지 등을 위해 적용하고 있습니다</a:t>
            </a:r>
            <a:r>
              <a:rPr lang="en-US" altLang="ko-KR" sz="2000" b="1" dirty="0" smtClean="0">
                <a:latin typeface="+mn-ea"/>
              </a:rPr>
              <a:t>. </a:t>
            </a:r>
            <a:r>
              <a:rPr lang="ko-KR" altLang="en-US" sz="2000" b="1" dirty="0" smtClean="0">
                <a:latin typeface="+mn-ea"/>
              </a:rPr>
              <a:t>법인</a:t>
            </a:r>
            <a:r>
              <a:rPr lang="en-US" altLang="ko-KR" sz="2000" b="1" dirty="0" smtClean="0">
                <a:latin typeface="+mn-ea"/>
              </a:rPr>
              <a:t>/</a:t>
            </a:r>
            <a:r>
              <a:rPr lang="ko-KR" altLang="en-US" sz="2000" b="1" dirty="0" smtClean="0">
                <a:latin typeface="+mn-ea"/>
              </a:rPr>
              <a:t>단체</a:t>
            </a:r>
            <a:r>
              <a:rPr lang="en-US" altLang="ko-KR" sz="2000" b="1" dirty="0" smtClean="0">
                <a:latin typeface="+mn-ea"/>
              </a:rPr>
              <a:t>/</a:t>
            </a:r>
            <a:r>
              <a:rPr lang="ko-KR" altLang="en-US" sz="2000" b="1" dirty="0" smtClean="0">
                <a:latin typeface="+mn-ea"/>
              </a:rPr>
              <a:t>개인사업자용 인증서를 이용해주십시오</a:t>
            </a:r>
            <a:r>
              <a:rPr lang="en-US" altLang="ko-KR" sz="2000" b="1" dirty="0" smtClean="0">
                <a:latin typeface="+mn-ea"/>
              </a:rPr>
              <a:t>.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/>
              <a:t>42</a:t>
            </a:fld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0294864"/>
              </p:ext>
            </p:extLst>
          </p:nvPr>
        </p:nvGraphicFramePr>
        <p:xfrm>
          <a:off x="1322430" y="2420888"/>
          <a:ext cx="6481888" cy="3880440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096148"/>
                <a:gridCol w="1125769"/>
                <a:gridCol w="3259971"/>
              </a:tblGrid>
              <a:tr h="31554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b="1" u="none" strike="noStrike" dirty="0">
                          <a:effectLst/>
                          <a:latin typeface="+mn-ea"/>
                          <a:ea typeface="+mn-ea"/>
                        </a:rPr>
                        <a:t>발급대상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b="1" u="none" strike="noStrike" dirty="0">
                          <a:effectLst/>
                          <a:latin typeface="+mn-ea"/>
                          <a:ea typeface="+mn-ea"/>
                        </a:rPr>
                        <a:t>종류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b="1" u="none" strike="noStrike" dirty="0">
                          <a:effectLst/>
                          <a:latin typeface="+mn-ea"/>
                          <a:ea typeface="+mn-ea"/>
                        </a:rPr>
                        <a:t>용  </a:t>
                      </a:r>
                      <a:r>
                        <a:rPr lang="ko-KR" altLang="en-US" sz="1100" b="1" u="none" strike="noStrike" dirty="0" smtClean="0">
                          <a:effectLst/>
                          <a:latin typeface="+mn-ea"/>
                          <a:ea typeface="+mn-ea"/>
                        </a:rPr>
                        <a:t>도 </a:t>
                      </a:r>
                      <a:r>
                        <a:rPr lang="en-US" altLang="ko-KR" sz="1100" b="1" u="none" strike="noStrike" dirty="0" smtClean="0"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100" b="1" u="none" strike="noStrike" dirty="0" smtClean="0">
                          <a:effectLst/>
                          <a:latin typeface="+mn-ea"/>
                          <a:ea typeface="+mn-ea"/>
                        </a:rPr>
                        <a:t>이용 범위</a:t>
                      </a:r>
                      <a:r>
                        <a:rPr lang="en-US" altLang="ko-KR" sz="1100" b="1" u="none" strike="noStrike" dirty="0"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68429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법인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단체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개인사업자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범용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/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일반 전자상거래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금융기관 업무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정부 전자 조달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민원업무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국세청 전자 세금계산서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민원업무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/>
                </a:tc>
              </a:tr>
              <a:tr h="7508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용도제한용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/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전자세금계산서 업무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은행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, 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보험 및 신용카드 업무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 smtClean="0">
                          <a:effectLst/>
                          <a:latin typeface="+mn-ea"/>
                          <a:ea typeface="+mn-ea"/>
                        </a:rPr>
                        <a:t>기타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/>
                </a:tc>
              </a:tr>
              <a:tr h="750802"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개 인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범용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/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일반 전자상거래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금융기관 업무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정부 민원업무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/>
                </a:tc>
              </a:tr>
              <a:tr h="75080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용도제한용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/>
                </a:tc>
                <a:tc>
                  <a:txBody>
                    <a:bodyPr/>
                    <a:lstStyle/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은행</a:t>
                      </a: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, 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보험 및 신용카드 업무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>
                          <a:effectLst/>
                          <a:latin typeface="+mn-ea"/>
                          <a:ea typeface="+mn-ea"/>
                        </a:rPr>
                        <a:t>정부 민원업무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just" fontAlgn="ctr">
                        <a:lnSpc>
                          <a:spcPct val="150000"/>
                        </a:lnSpc>
                      </a:pPr>
                      <a:r>
                        <a:rPr lang="en-US" altLang="ko-KR" sz="1100" u="none" strike="noStrike" dirty="0">
                          <a:effectLst/>
                          <a:latin typeface="+mn-ea"/>
                          <a:ea typeface="+mn-ea"/>
                        </a:rPr>
                        <a:t>-</a:t>
                      </a:r>
                      <a:r>
                        <a:rPr lang="ko-KR" altLang="en-US" sz="1100" u="none" strike="noStrike" dirty="0" smtClean="0">
                          <a:effectLst/>
                          <a:latin typeface="+mn-ea"/>
                          <a:ea typeface="+mn-ea"/>
                        </a:rPr>
                        <a:t>기타</a:t>
                      </a:r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36000" marB="36000" anchor="ctr"/>
                </a:tc>
              </a:tr>
            </a:tbl>
          </a:graphicData>
        </a:graphic>
      </p:graphicFrame>
      <p:sp>
        <p:nvSpPr>
          <p:cNvPr id="8" name="모서리가 둥근 직사각형 7"/>
          <p:cNvSpPr/>
          <p:nvPr/>
        </p:nvSpPr>
        <p:spPr>
          <a:xfrm>
            <a:off x="1331640" y="2708920"/>
            <a:ext cx="6480720" cy="1944216"/>
          </a:xfrm>
          <a:prstGeom prst="roundRect">
            <a:avLst>
              <a:gd name="adj" fmla="val 6185"/>
            </a:avLst>
          </a:prstGeom>
          <a:noFill/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361950" indent="-361950" algn="ctr">
              <a:spcBef>
                <a:spcPts val="600"/>
              </a:spcBef>
              <a:spcAft>
                <a:spcPts val="600"/>
              </a:spcAft>
            </a:pPr>
            <a:endParaRPr lang="ko-KR" altLang="en-US" sz="22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08595" y="74613"/>
            <a:ext cx="8063805" cy="474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주요 문의 및 요청 사항 </a:t>
            </a:r>
            <a:r>
              <a:rPr lang="en-US" altLang="ko-KR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- </a:t>
            </a:r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공인인증</a:t>
            </a:r>
            <a:endParaRPr lang="ko-KR" altLang="en-US" sz="2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2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/>
              <a:t>43</a:t>
            </a:fld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23528" y="836712"/>
            <a:ext cx="856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Q.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엑셀 작성시 주요 문의 사항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108595" y="74613"/>
            <a:ext cx="8495853" cy="474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주요 문의 및 요청 사항 </a:t>
            </a:r>
            <a:r>
              <a:rPr lang="en-US" altLang="ko-KR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– </a:t>
            </a:r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주요 문의사항</a:t>
            </a:r>
            <a:endParaRPr lang="ko-KR" altLang="en-US" sz="2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95537" y="1340768"/>
            <a:ext cx="2160239" cy="28474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smtClean="0">
                <a:latin typeface="+mj-ea"/>
                <a:ea typeface="+mj-ea"/>
              </a:rPr>
              <a:t>사업자번호</a:t>
            </a:r>
            <a:r>
              <a:rPr lang="en-US" altLang="ko-KR" sz="1200" dirty="0" smtClean="0">
                <a:latin typeface="+mj-ea"/>
                <a:ea typeface="+mj-ea"/>
              </a:rPr>
              <a:t>/ </a:t>
            </a:r>
            <a:r>
              <a:rPr lang="ko-KR" altLang="en-US" sz="1200" dirty="0" smtClean="0">
                <a:latin typeface="+mj-ea"/>
                <a:ea typeface="+mj-ea"/>
              </a:rPr>
              <a:t>법인번호</a:t>
            </a:r>
            <a:r>
              <a:rPr lang="en-US" altLang="ko-KR" sz="1200" dirty="0" smtClean="0">
                <a:latin typeface="+mj-ea"/>
                <a:ea typeface="+mj-ea"/>
              </a:rPr>
              <a:t>/ </a:t>
            </a:r>
            <a:r>
              <a:rPr lang="ko-KR" altLang="en-US" sz="1200" dirty="0" smtClean="0">
                <a:latin typeface="+mj-ea"/>
                <a:ea typeface="+mj-ea"/>
              </a:rPr>
              <a:t>연락처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14986" y="1352337"/>
            <a:ext cx="59225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latin typeface="+mn-ea"/>
              </a:rPr>
              <a:t>하이픈</a:t>
            </a:r>
            <a:r>
              <a:rPr lang="en-US" altLang="ko-KR" sz="1100" dirty="0" smtClean="0">
                <a:latin typeface="+mn-ea"/>
              </a:rPr>
              <a:t>(-) </a:t>
            </a:r>
            <a:r>
              <a:rPr lang="ko-KR" altLang="en-US" sz="1100" dirty="0" smtClean="0">
                <a:latin typeface="+mn-ea"/>
              </a:rPr>
              <a:t>넣어서</a:t>
            </a:r>
            <a:r>
              <a:rPr lang="en-US" altLang="ko-KR" sz="1100" dirty="0" smtClean="0">
                <a:latin typeface="+mn-ea"/>
              </a:rPr>
              <a:t> </a:t>
            </a:r>
            <a:r>
              <a:rPr lang="ko-KR" altLang="en-US" sz="1100" dirty="0" smtClean="0">
                <a:latin typeface="+mn-ea"/>
              </a:rPr>
              <a:t>작성 요망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404716" y="1710560"/>
            <a:ext cx="2160239" cy="28474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smtClean="0">
                <a:latin typeface="+mj-ea"/>
                <a:ea typeface="+mj-ea"/>
              </a:rPr>
              <a:t>날짜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08971" y="1722129"/>
            <a:ext cx="6192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latin typeface="+mn-ea"/>
              </a:rPr>
              <a:t>YYYYMMDD (20140328) </a:t>
            </a:r>
            <a:r>
              <a:rPr lang="ko-KR" altLang="en-US" sz="1100" dirty="0" smtClean="0">
                <a:latin typeface="+mn-ea"/>
              </a:rPr>
              <a:t>형식으로 작성</a:t>
            </a:r>
            <a:r>
              <a:rPr lang="en-US" altLang="ko-KR" sz="1100" dirty="0">
                <a:latin typeface="+mn-ea"/>
              </a:rPr>
              <a:t> </a:t>
            </a:r>
            <a:r>
              <a:rPr lang="ko-KR" altLang="en-US" sz="1100" dirty="0" smtClean="0">
                <a:latin typeface="+mn-ea"/>
              </a:rPr>
              <a:t>요망</a:t>
            </a:r>
          </a:p>
        </p:txBody>
      </p:sp>
      <p:sp>
        <p:nvSpPr>
          <p:cNvPr id="13" name="모서리가 둥근 직사각형 12"/>
          <p:cNvSpPr/>
          <p:nvPr/>
        </p:nvSpPr>
        <p:spPr>
          <a:xfrm>
            <a:off x="404716" y="3641085"/>
            <a:ext cx="2160239" cy="28474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smtClean="0">
                <a:latin typeface="+mj-ea"/>
                <a:ea typeface="+mj-ea"/>
              </a:rPr>
              <a:t>연계프로그램 다운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08846" y="3652654"/>
            <a:ext cx="61928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latin typeface="+mn-ea"/>
              </a:rPr>
              <a:t>홈페이지에서 다운로드 진행 후 파일크기가 </a:t>
            </a:r>
            <a:r>
              <a:rPr lang="en-US" altLang="ko-KR" sz="1100" dirty="0" smtClean="0">
                <a:latin typeface="+mn-ea"/>
              </a:rPr>
              <a:t>140M </a:t>
            </a:r>
            <a:r>
              <a:rPr lang="ko-KR" altLang="en-US" sz="1100" dirty="0" smtClean="0">
                <a:latin typeface="+mn-ea"/>
              </a:rPr>
              <a:t>가량 되지 않으면 정상다운로드 되지 않은 경우</a:t>
            </a:r>
            <a:endParaRPr lang="en-US" altLang="ko-KR" sz="1100" dirty="0" smtClean="0">
              <a:latin typeface="+mn-ea"/>
            </a:endParaRPr>
          </a:p>
          <a:p>
            <a:r>
              <a:rPr lang="ko-KR" altLang="en-US" sz="1100" dirty="0" smtClean="0">
                <a:latin typeface="+mn-ea"/>
              </a:rPr>
              <a:t>※ </a:t>
            </a:r>
            <a:r>
              <a:rPr lang="ko-KR" altLang="en-US" sz="1100" dirty="0" err="1" smtClean="0">
                <a:latin typeface="+mn-ea"/>
              </a:rPr>
              <a:t>정상다운로드되지</a:t>
            </a:r>
            <a:r>
              <a:rPr lang="ko-KR" altLang="en-US" sz="1100" dirty="0" smtClean="0">
                <a:latin typeface="+mn-ea"/>
              </a:rPr>
              <a:t> 않은 설치파일로는 프로그램을 설치할 수 없습니다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7772" y="2429493"/>
            <a:ext cx="8469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v"/>
            </a:pPr>
            <a:r>
              <a:rPr lang="ko-KR" altLang="en-US" sz="1200" b="1" dirty="0" smtClean="0">
                <a:latin typeface="+mj-ea"/>
                <a:ea typeface="+mj-ea"/>
              </a:rPr>
              <a:t> 실제로는 필수항목의 공백</a:t>
            </a:r>
            <a:r>
              <a:rPr lang="en-US" altLang="ko-KR" sz="1200" b="1" dirty="0" smtClean="0">
                <a:latin typeface="+mj-ea"/>
                <a:ea typeface="+mj-ea"/>
              </a:rPr>
              <a:t>, </a:t>
            </a:r>
            <a:r>
              <a:rPr lang="ko-KR" altLang="en-US" sz="1200" b="1" dirty="0" smtClean="0">
                <a:latin typeface="+mj-ea"/>
                <a:ea typeface="+mj-ea"/>
              </a:rPr>
              <a:t>사업자번호</a:t>
            </a:r>
            <a:r>
              <a:rPr lang="en-US" altLang="ko-KR" sz="1200" b="1" dirty="0" smtClean="0">
                <a:latin typeface="+mj-ea"/>
                <a:ea typeface="+mj-ea"/>
              </a:rPr>
              <a:t>/ </a:t>
            </a:r>
            <a:r>
              <a:rPr lang="ko-KR" altLang="en-US" sz="1200" b="1" dirty="0" smtClean="0">
                <a:latin typeface="+mj-ea"/>
                <a:ea typeface="+mj-ea"/>
              </a:rPr>
              <a:t>차량번호 등의 자리 수 틀림</a:t>
            </a:r>
            <a:r>
              <a:rPr lang="en-US" altLang="ko-KR" sz="1200" b="1" dirty="0" smtClean="0">
                <a:latin typeface="+mj-ea"/>
                <a:ea typeface="+mj-ea"/>
              </a:rPr>
              <a:t>, 00</a:t>
            </a:r>
            <a:r>
              <a:rPr lang="ko-KR" altLang="en-US" sz="1200" b="1" dirty="0" smtClean="0">
                <a:latin typeface="+mj-ea"/>
                <a:ea typeface="+mj-ea"/>
              </a:rPr>
              <a:t>월</a:t>
            </a:r>
            <a:r>
              <a:rPr lang="en-US" altLang="ko-KR" sz="1400" b="1" dirty="0" smtClean="0">
                <a:solidFill>
                  <a:srgbClr val="FF0000"/>
                </a:solidFill>
                <a:latin typeface="+mj-ea"/>
                <a:ea typeface="+mj-ea"/>
              </a:rPr>
              <a:t>32</a:t>
            </a:r>
            <a:r>
              <a:rPr lang="ko-KR" altLang="en-US" sz="1200" b="1" dirty="0" smtClean="0">
                <a:latin typeface="+mj-ea"/>
                <a:ea typeface="+mj-ea"/>
              </a:rPr>
              <a:t>일 등의 날짜 오류가 대다수임 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404716" y="2070600"/>
            <a:ext cx="2160239" cy="28474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smtClean="0">
                <a:latin typeface="+mj-ea"/>
                <a:ea typeface="+mj-ea"/>
              </a:rPr>
              <a:t>이전양식 지원중지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08846" y="2082169"/>
            <a:ext cx="61928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latin typeface="+mn-ea"/>
              </a:rPr>
              <a:t>이전양식</a:t>
            </a:r>
            <a:r>
              <a:rPr lang="en-US" altLang="ko-KR" sz="1100" dirty="0" smtClean="0">
                <a:latin typeface="+mn-ea"/>
              </a:rPr>
              <a:t>(</a:t>
            </a:r>
            <a:r>
              <a:rPr lang="ko-KR" altLang="en-US" sz="1100" dirty="0" smtClean="0">
                <a:latin typeface="+mn-ea"/>
              </a:rPr>
              <a:t>계약 </a:t>
            </a:r>
            <a:r>
              <a:rPr lang="en-US" altLang="ko-KR" sz="1100" dirty="0" smtClean="0">
                <a:latin typeface="+mn-ea"/>
              </a:rPr>
              <a:t>+ </a:t>
            </a:r>
            <a:r>
              <a:rPr lang="ko-KR" altLang="en-US" sz="1100" dirty="0" smtClean="0">
                <a:latin typeface="+mn-ea"/>
              </a:rPr>
              <a:t>배차</a:t>
            </a:r>
            <a:r>
              <a:rPr lang="en-US" altLang="ko-KR" sz="1100" dirty="0" smtClean="0">
                <a:latin typeface="+mn-ea"/>
              </a:rPr>
              <a:t>, </a:t>
            </a:r>
            <a:r>
              <a:rPr lang="ko-KR" altLang="en-US" sz="1100" dirty="0" smtClean="0">
                <a:latin typeface="+mn-ea"/>
              </a:rPr>
              <a:t>계약 </a:t>
            </a:r>
            <a:r>
              <a:rPr lang="en-US" altLang="ko-KR" sz="1100" dirty="0" smtClean="0">
                <a:latin typeface="+mn-ea"/>
              </a:rPr>
              <a:t>+ </a:t>
            </a:r>
            <a:r>
              <a:rPr lang="ko-KR" altLang="en-US" sz="1100" dirty="0" smtClean="0">
                <a:latin typeface="+mn-ea"/>
              </a:rPr>
              <a:t>위탁</a:t>
            </a:r>
            <a:r>
              <a:rPr lang="en-US" altLang="ko-KR" sz="1100" dirty="0" smtClean="0">
                <a:latin typeface="+mn-ea"/>
              </a:rPr>
              <a:t>)</a:t>
            </a:r>
            <a:r>
              <a:rPr lang="ko-KR" altLang="en-US" sz="1100" dirty="0" smtClean="0">
                <a:latin typeface="+mn-ea"/>
              </a:rPr>
              <a:t>에 대한 검증 지원을 </a:t>
            </a:r>
            <a:r>
              <a:rPr lang="en-US" altLang="ko-KR" sz="1100" dirty="0" smtClean="0">
                <a:latin typeface="+mn-ea"/>
              </a:rPr>
              <a:t>2</a:t>
            </a:r>
            <a:r>
              <a:rPr lang="ko-KR" altLang="en-US" sz="1100" dirty="0" smtClean="0">
                <a:latin typeface="+mn-ea"/>
              </a:rPr>
              <a:t>분기 실적신고 마감일 이후 중지할 예정</a:t>
            </a:r>
          </a:p>
        </p:txBody>
      </p:sp>
      <p:sp>
        <p:nvSpPr>
          <p:cNvPr id="23" name="직사각형 22"/>
          <p:cNvSpPr/>
          <p:nvPr/>
        </p:nvSpPr>
        <p:spPr>
          <a:xfrm>
            <a:off x="333054" y="3096959"/>
            <a:ext cx="856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Q.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연계프로그램 설치 및 실</a:t>
            </a:r>
            <a:r>
              <a:rPr lang="ko-KR" altLang="en-US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행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문의 사항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410048" y="4066664"/>
            <a:ext cx="2160239" cy="28474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smtClean="0">
                <a:latin typeface="+mj-ea"/>
                <a:ea typeface="+mj-ea"/>
              </a:rPr>
              <a:t>연계프로그램 실행오</a:t>
            </a:r>
            <a:r>
              <a:rPr lang="ko-KR" altLang="en-US" sz="1200" dirty="0">
                <a:latin typeface="+mj-ea"/>
                <a:ea typeface="+mj-ea"/>
              </a:rPr>
              <a:t>류</a:t>
            </a:r>
            <a:endParaRPr lang="ko-KR" altLang="en-US" sz="1200" dirty="0" smtClean="0"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14178" y="4078233"/>
            <a:ext cx="61928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latin typeface="+mn-ea"/>
              </a:rPr>
              <a:t>정상설치 후 바탕화면 아이콘으로 </a:t>
            </a:r>
            <a:r>
              <a:rPr lang="ko-KR" altLang="en-US" sz="1100" dirty="0" err="1" smtClean="0">
                <a:latin typeface="+mn-ea"/>
              </a:rPr>
              <a:t>실행시</a:t>
            </a:r>
            <a:r>
              <a:rPr lang="ko-KR" altLang="en-US" sz="1100" dirty="0" smtClean="0">
                <a:latin typeface="+mn-ea"/>
              </a:rPr>
              <a:t> </a:t>
            </a:r>
            <a:r>
              <a:rPr lang="ko-KR" altLang="en-US" sz="1100" dirty="0" err="1" smtClean="0">
                <a:latin typeface="+mn-ea"/>
              </a:rPr>
              <a:t>오류창과</a:t>
            </a:r>
            <a:r>
              <a:rPr lang="ko-KR" altLang="en-US" sz="1100" dirty="0" smtClean="0">
                <a:latin typeface="+mn-ea"/>
              </a:rPr>
              <a:t> 함께 실행되지 않는 경우 </a:t>
            </a:r>
            <a:endParaRPr lang="en-US" altLang="ko-KR" sz="1100" dirty="0" smtClean="0">
              <a:latin typeface="+mn-ea"/>
            </a:endParaRPr>
          </a:p>
          <a:p>
            <a:r>
              <a:rPr lang="ko-KR" altLang="en-US" sz="1100" dirty="0" smtClean="0">
                <a:latin typeface="+mn-ea"/>
              </a:rPr>
              <a:t>조치방법</a:t>
            </a:r>
            <a:r>
              <a:rPr lang="en-US" altLang="ko-KR" sz="1100" dirty="0" smtClean="0">
                <a:latin typeface="+mn-ea"/>
              </a:rPr>
              <a:t>) </a:t>
            </a:r>
            <a:r>
              <a:rPr lang="ko-KR" altLang="en-US" sz="1100" dirty="0" err="1" smtClean="0">
                <a:latin typeface="+mn-ea"/>
              </a:rPr>
              <a:t>마우스우클릭</a:t>
            </a:r>
            <a:r>
              <a:rPr lang="ko-KR" altLang="en-US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</a:rPr>
              <a:t>– </a:t>
            </a:r>
            <a:r>
              <a:rPr lang="ko-KR" altLang="en-US" sz="1100" dirty="0" smtClean="0">
                <a:latin typeface="+mn-ea"/>
              </a:rPr>
              <a:t>속성 </a:t>
            </a:r>
            <a:r>
              <a:rPr lang="en-US" altLang="ko-KR" sz="1100" dirty="0" smtClean="0">
                <a:latin typeface="+mn-ea"/>
              </a:rPr>
              <a:t>– </a:t>
            </a:r>
            <a:r>
              <a:rPr lang="ko-KR" altLang="en-US" sz="1100" dirty="0" err="1" smtClean="0">
                <a:latin typeface="+mn-ea"/>
              </a:rPr>
              <a:t>호환성탭</a:t>
            </a:r>
            <a:r>
              <a:rPr lang="ko-KR" altLang="en-US" sz="1100" dirty="0" smtClean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</a:rPr>
              <a:t>– </a:t>
            </a:r>
            <a:r>
              <a:rPr lang="ko-KR" altLang="en-US" sz="1100" dirty="0" smtClean="0">
                <a:latin typeface="+mn-ea"/>
              </a:rPr>
              <a:t>권한 수준영역의 관리자권한으로 이 프로그램 실행 체크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443983" y="5116637"/>
            <a:ext cx="2160239" cy="48906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ko-KR" altLang="en-US" sz="1200" dirty="0" err="1" smtClean="0">
                <a:latin typeface="+mj-ea"/>
                <a:ea typeface="+mj-ea"/>
              </a:rPr>
              <a:t>검증오류시</a:t>
            </a:r>
            <a:r>
              <a:rPr lang="ko-KR" altLang="en-US" sz="1200" dirty="0" smtClean="0">
                <a:latin typeface="+mj-ea"/>
                <a:ea typeface="+mj-ea"/>
              </a:rPr>
              <a:t> 수정목적의 엑셀프로그램이 실행 </a:t>
            </a:r>
            <a:r>
              <a:rPr lang="ko-KR" altLang="en-US" sz="1200" dirty="0" err="1" smtClean="0">
                <a:latin typeface="+mj-ea"/>
                <a:ea typeface="+mj-ea"/>
              </a:rPr>
              <a:t>안될때</a:t>
            </a:r>
            <a:endParaRPr lang="ko-KR" altLang="en-US" sz="1200" dirty="0" smtClean="0"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48113" y="5145723"/>
            <a:ext cx="61928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latin typeface="+mn-ea"/>
              </a:rPr>
              <a:t>연계프로그램은 </a:t>
            </a:r>
            <a:r>
              <a:rPr lang="ko-KR" altLang="en-US" sz="1100" dirty="0" err="1" smtClean="0">
                <a:latin typeface="+mn-ea"/>
              </a:rPr>
              <a:t>최초실행시</a:t>
            </a:r>
            <a:r>
              <a:rPr lang="ko-KR" altLang="en-US" sz="1100" dirty="0" smtClean="0">
                <a:latin typeface="+mn-ea"/>
              </a:rPr>
              <a:t> 기본엑셀 실행파일 경로를 찾아서 저장</a:t>
            </a:r>
            <a:endParaRPr lang="en-US" altLang="ko-KR" sz="1100" dirty="0" smtClean="0">
              <a:latin typeface="+mn-ea"/>
            </a:endParaRPr>
          </a:p>
          <a:p>
            <a:r>
              <a:rPr lang="ko-KR" altLang="en-US" sz="1100" dirty="0" smtClean="0">
                <a:latin typeface="+mn-ea"/>
              </a:rPr>
              <a:t>엑셀의 설치위치를 변경하였거나 멀티 </a:t>
            </a:r>
            <a:r>
              <a:rPr lang="en-US" altLang="ko-KR" sz="1100" dirty="0" smtClean="0">
                <a:latin typeface="+mn-ea"/>
              </a:rPr>
              <a:t>OS</a:t>
            </a:r>
            <a:r>
              <a:rPr lang="ko-KR" altLang="en-US" sz="1100" dirty="0" smtClean="0">
                <a:latin typeface="+mn-ea"/>
              </a:rPr>
              <a:t>를 사용중인 </a:t>
            </a:r>
            <a:r>
              <a:rPr lang="en-US" altLang="ko-KR" sz="1100" dirty="0" smtClean="0">
                <a:latin typeface="+mn-ea"/>
              </a:rPr>
              <a:t>PC</a:t>
            </a:r>
            <a:r>
              <a:rPr lang="ko-KR" altLang="en-US" sz="1100" dirty="0" smtClean="0">
                <a:latin typeface="+mn-ea"/>
              </a:rPr>
              <a:t>인 경우 실행파일을 찾지 못할 가능성 있음</a:t>
            </a:r>
            <a:endParaRPr lang="en-US" altLang="ko-KR" sz="1100" dirty="0" smtClean="0">
              <a:latin typeface="+mn-ea"/>
            </a:endParaRPr>
          </a:p>
          <a:p>
            <a:r>
              <a:rPr lang="ko-KR" altLang="en-US" sz="1100" dirty="0" smtClean="0">
                <a:latin typeface="+mn-ea"/>
              </a:rPr>
              <a:t>조치방법</a:t>
            </a:r>
            <a:r>
              <a:rPr lang="en-US" altLang="ko-KR" sz="1100" dirty="0" smtClean="0">
                <a:latin typeface="+mn-ea"/>
              </a:rPr>
              <a:t>) </a:t>
            </a:r>
            <a:r>
              <a:rPr lang="ko-KR" altLang="en-US" sz="1100" dirty="0" smtClean="0">
                <a:latin typeface="+mn-ea"/>
              </a:rPr>
              <a:t>연계프로그램 메뉴 파일 </a:t>
            </a:r>
            <a:r>
              <a:rPr lang="en-US" altLang="ko-KR" sz="1100" dirty="0" smtClean="0">
                <a:latin typeface="+mn-ea"/>
              </a:rPr>
              <a:t>– </a:t>
            </a:r>
            <a:r>
              <a:rPr lang="ko-KR" altLang="en-US" sz="1100" dirty="0" smtClean="0">
                <a:latin typeface="+mn-ea"/>
              </a:rPr>
              <a:t>환경설정 </a:t>
            </a:r>
            <a:r>
              <a:rPr lang="en-US" altLang="ko-KR" sz="1100" dirty="0" smtClean="0">
                <a:latin typeface="+mn-ea"/>
              </a:rPr>
              <a:t>– </a:t>
            </a:r>
            <a:r>
              <a:rPr lang="ko-KR" altLang="en-US" sz="1100" dirty="0" smtClean="0">
                <a:latin typeface="+mn-ea"/>
              </a:rPr>
              <a:t>기본설정 </a:t>
            </a:r>
            <a:r>
              <a:rPr lang="en-US" altLang="ko-KR" sz="1100" dirty="0" smtClean="0">
                <a:latin typeface="+mn-ea"/>
              </a:rPr>
              <a:t>– </a:t>
            </a:r>
            <a:r>
              <a:rPr lang="ko-KR" altLang="en-US" sz="1100" dirty="0" smtClean="0">
                <a:latin typeface="+mn-ea"/>
              </a:rPr>
              <a:t>연동프로그램 정보 </a:t>
            </a:r>
            <a:r>
              <a:rPr lang="en-US" altLang="ko-KR" sz="1100" dirty="0" smtClean="0">
                <a:latin typeface="+mn-ea"/>
              </a:rPr>
              <a:t>– </a:t>
            </a:r>
            <a:r>
              <a:rPr lang="ko-KR" altLang="en-US" sz="1100" dirty="0" smtClean="0">
                <a:latin typeface="+mn-ea"/>
              </a:rPr>
              <a:t>엑셀실행 파일선택</a:t>
            </a:r>
            <a:endParaRPr lang="en-US" altLang="ko-KR" sz="1100" dirty="0" smtClean="0">
              <a:latin typeface="+mn-ea"/>
            </a:endParaRPr>
          </a:p>
          <a:p>
            <a:r>
              <a:rPr lang="en-US" altLang="ko-KR" sz="1100" dirty="0" smtClean="0">
                <a:latin typeface="+mn-ea"/>
              </a:rPr>
              <a:t>- </a:t>
            </a:r>
            <a:r>
              <a:rPr lang="ko-KR" altLang="en-US" sz="1100" dirty="0" smtClean="0">
                <a:latin typeface="+mn-ea"/>
              </a:rPr>
              <a:t>엑셀실행파일</a:t>
            </a:r>
            <a:r>
              <a:rPr lang="en-US" altLang="ko-KR" sz="1100" dirty="0" smtClean="0">
                <a:latin typeface="+mn-ea"/>
              </a:rPr>
              <a:t>(EXCEL.EXE)</a:t>
            </a:r>
            <a:r>
              <a:rPr lang="ko-KR" altLang="en-US" sz="1100" dirty="0" smtClean="0">
                <a:latin typeface="+mn-ea"/>
              </a:rPr>
              <a:t>를 찾아서 선택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372321" y="4674666"/>
            <a:ext cx="856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spcBef>
                <a:spcPts val="600"/>
              </a:spcBef>
              <a:spcAft>
                <a:spcPts val="600"/>
              </a:spcAft>
            </a:pPr>
            <a:r>
              <a:rPr lang="en-US" altLang="ko-KR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Q.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연계프로그램 </a:t>
            </a:r>
            <a:r>
              <a:rPr lang="ko-KR" altLang="en-US" sz="20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검증시</a:t>
            </a:r>
            <a:r>
              <a:rPr lang="ko-KR" altLang="en-US" sz="20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문의 사항</a:t>
            </a:r>
            <a:endParaRPr lang="en-US" altLang="ko-KR" sz="20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06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323528" y="1268760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spcBef>
                <a:spcPts val="600"/>
              </a:spcBef>
              <a:spcAft>
                <a:spcPts val="600"/>
              </a:spcAft>
            </a:pPr>
            <a:r>
              <a:rPr lang="en-US" altLang="ko-KR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Q.</a:t>
            </a:r>
            <a:r>
              <a:rPr lang="ko-KR" altLang="en-US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신고했는데</a:t>
            </a:r>
            <a:r>
              <a:rPr lang="en-US" altLang="ko-KR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실적으로 인정받지 못하는 경우가 있나요</a:t>
            </a:r>
            <a:r>
              <a:rPr lang="en-US" altLang="ko-KR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en-US" altLang="ko-KR" sz="2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AutoNum type="alphaUcPeriod"/>
            </a:pPr>
            <a:r>
              <a:rPr lang="ko-KR" altLang="en-US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실적신고로 인정을 받기 위해서는 꼭 </a:t>
            </a:r>
            <a:r>
              <a:rPr lang="en-US" altLang="ko-KR" sz="2400" b="1" dirty="0" smtClean="0">
                <a:solidFill>
                  <a:schemeClr val="tx2"/>
                </a:solidFill>
                <a:latin typeface="+mj-ea"/>
                <a:ea typeface="+mj-ea"/>
              </a:rPr>
              <a:t>‘</a:t>
            </a:r>
            <a:r>
              <a:rPr lang="ko-KR" altLang="en-US" sz="2400" b="1" dirty="0" smtClean="0">
                <a:solidFill>
                  <a:schemeClr val="tx2"/>
                </a:solidFill>
                <a:latin typeface="+mj-ea"/>
                <a:ea typeface="+mj-ea"/>
              </a:rPr>
              <a:t>확정신고</a:t>
            </a:r>
            <a:r>
              <a:rPr lang="en-US" altLang="ko-KR" sz="2400" b="1" dirty="0" smtClean="0">
                <a:solidFill>
                  <a:schemeClr val="tx2"/>
                </a:solidFill>
                <a:latin typeface="+mj-ea"/>
                <a:ea typeface="+mj-ea"/>
              </a:rPr>
              <a:t>’</a:t>
            </a:r>
            <a:r>
              <a:rPr lang="ko-KR" altLang="en-US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를 해주셔야 합니다</a:t>
            </a:r>
            <a:r>
              <a:rPr lang="en-US" altLang="ko-KR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br>
              <a:rPr lang="en-US" altLang="ko-KR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확정신고 절차가 있는 이유는 신고 후 변경사항 발생 및 실수로 잘못 입력된 정보를 수정할 수 있는 기회 등을 드리기 위해서입니다</a:t>
            </a:r>
            <a:r>
              <a:rPr lang="en-US" altLang="ko-KR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/>
              <a:t>44</a:t>
            </a:fld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95536" y="5301208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분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기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말에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한꺼번에 신고하시면 유예기간이 짧아지고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접속이 몰려 신고가 오래 </a:t>
            </a:r>
            <a:r>
              <a:rPr lang="ko-KR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걸릴 수 있으므로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일일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주간 등 가급적 신고 주기를 짧게 해주시는 것이 좋습니다</a:t>
            </a:r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08595" y="74613"/>
            <a:ext cx="8279829" cy="474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주요 문의 및 요청 사항 </a:t>
            </a:r>
            <a:r>
              <a:rPr lang="en-US" altLang="ko-KR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– </a:t>
            </a:r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확정 및 정정</a:t>
            </a:r>
            <a:endParaRPr lang="ko-KR" altLang="en-US" sz="2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23850" y="3513782"/>
            <a:ext cx="856895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spcBef>
                <a:spcPts val="600"/>
              </a:spcBef>
              <a:spcAft>
                <a:spcPts val="600"/>
              </a:spcAft>
            </a:pPr>
            <a:r>
              <a:rPr lang="en-US" altLang="ko-KR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Q.</a:t>
            </a:r>
            <a:r>
              <a:rPr lang="ko-KR" altLang="en-US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확정하면 고칠 수 없나요</a:t>
            </a:r>
            <a:r>
              <a:rPr lang="en-US" altLang="ko-KR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?</a:t>
            </a:r>
            <a:endParaRPr lang="en-US" altLang="ko-KR" sz="2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AutoNum type="alphaUcPeriod"/>
            </a:pPr>
            <a:r>
              <a:rPr lang="ko-KR" altLang="en-US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확정 후에도 정정 요청을 하셔서 관리자가 승인해드리면 가능합니다</a:t>
            </a:r>
            <a:r>
              <a:rPr lang="en-US" altLang="ko-KR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en-US" altLang="ko-KR" sz="2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/>
            </a:r>
            <a:br>
              <a:rPr lang="en-US" altLang="ko-KR" sz="2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r>
              <a:rPr lang="ko-KR" altLang="en-US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정정 및 삭제는 요청한 운수사업자가 해주셔야 합니다</a:t>
            </a:r>
            <a:r>
              <a:rPr lang="en-US" altLang="ko-KR" sz="2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41592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>
                <a:latin typeface="+mn-ea"/>
              </a:rPr>
              <a:pPr/>
              <a:t>45</a:t>
            </a:fld>
            <a:endParaRPr lang="ko-KR" altLang="en-US" dirty="0">
              <a:latin typeface="+mn-ea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08595" y="74613"/>
            <a:ext cx="8279829" cy="474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주요 문의 및 요청 사항 </a:t>
            </a:r>
            <a:r>
              <a:rPr lang="en-US" altLang="ko-KR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– </a:t>
            </a:r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사업자유</a:t>
            </a:r>
            <a:r>
              <a:rPr lang="ko-KR" altLang="en-US" sz="2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형</a:t>
            </a:r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및 </a:t>
            </a:r>
            <a:r>
              <a:rPr lang="ko-KR" altLang="en-US" sz="24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차량별</a:t>
            </a:r>
            <a:r>
              <a:rPr lang="ko-KR" altLang="en-US" sz="24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신고 방법</a:t>
            </a:r>
            <a:endParaRPr lang="ko-KR" altLang="en-US" sz="24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250312" y="836712"/>
            <a:ext cx="8573675" cy="5539070"/>
            <a:chOff x="250312" y="1124744"/>
            <a:chExt cx="8573675" cy="5258611"/>
          </a:xfrm>
        </p:grpSpPr>
        <p:sp>
          <p:nvSpPr>
            <p:cNvPr id="15" name="순서도: 판단 14"/>
            <p:cNvSpPr/>
            <p:nvPr/>
          </p:nvSpPr>
          <p:spPr>
            <a:xfrm>
              <a:off x="3441152" y="1228003"/>
              <a:ext cx="2258132" cy="265890"/>
            </a:xfrm>
            <a:prstGeom prst="flowChartDecisi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200" dirty="0" smtClean="0">
                  <a:latin typeface="+mn-ea"/>
                </a:rPr>
                <a:t>사업자유</a:t>
              </a:r>
              <a:r>
                <a:rPr lang="ko-KR" altLang="en-US" sz="1200" dirty="0">
                  <a:latin typeface="+mn-ea"/>
                </a:rPr>
                <a:t>형</a:t>
              </a:r>
            </a:p>
          </p:txBody>
        </p:sp>
        <p:sp>
          <p:nvSpPr>
            <p:cNvPr id="16" name="순서도: 처리 15"/>
            <p:cNvSpPr/>
            <p:nvPr/>
          </p:nvSpPr>
          <p:spPr>
            <a:xfrm>
              <a:off x="6323991" y="1520529"/>
              <a:ext cx="2271593" cy="205686"/>
            </a:xfrm>
            <a:prstGeom prst="flowChartProcess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200" smtClean="0">
                  <a:latin typeface="+mn-ea"/>
                </a:rPr>
                <a:t>위탁으로 신고</a:t>
              </a:r>
              <a:endParaRPr lang="ko-KR" altLang="en-US" sz="1200" dirty="0">
                <a:latin typeface="+mn-ea"/>
              </a:endParaRPr>
            </a:p>
          </p:txBody>
        </p:sp>
        <p:cxnSp>
          <p:nvCxnSpPr>
            <p:cNvPr id="17" name="꺾인 연결선 16"/>
            <p:cNvCxnSpPr>
              <a:stCxn id="15" idx="3"/>
              <a:endCxn id="16" idx="0"/>
            </p:cNvCxnSpPr>
            <p:nvPr/>
          </p:nvCxnSpPr>
          <p:spPr>
            <a:xfrm>
              <a:off x="5699284" y="1360948"/>
              <a:ext cx="1760505" cy="159579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724490" y="1124744"/>
              <a:ext cx="849913" cy="2483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b="1" dirty="0" smtClean="0">
                  <a:latin typeface="+mj-ea"/>
                  <a:ea typeface="+mj-ea"/>
                </a:rPr>
                <a:t>주선사업자</a:t>
              </a:r>
              <a:endParaRPr lang="ko-KR" altLang="en-US" sz="1100" b="1" dirty="0">
                <a:latin typeface="+mj-ea"/>
                <a:ea typeface="+mj-ea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39272" y="1741637"/>
              <a:ext cx="2429948" cy="394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1050" dirty="0" smtClean="0">
                  <a:latin typeface="+mn-ea"/>
                </a:rPr>
                <a:t>차량 소유주인 </a:t>
              </a:r>
              <a:r>
                <a:rPr lang="ko-KR" altLang="en-US" sz="1050" dirty="0" err="1" smtClean="0">
                  <a:latin typeface="+mn-ea"/>
                </a:rPr>
                <a:t>운송사</a:t>
              </a:r>
              <a:r>
                <a:rPr lang="en-US" altLang="ko-KR" sz="1050" dirty="0" smtClean="0">
                  <a:latin typeface="+mn-ea"/>
                </a:rPr>
                <a:t>/</a:t>
              </a:r>
              <a:r>
                <a:rPr lang="ko-KR" altLang="en-US" sz="1050" dirty="0" smtClean="0">
                  <a:latin typeface="+mn-ea"/>
                </a:rPr>
                <a:t>개인사업자에게 위탁하는 형식으로 신고</a:t>
              </a:r>
              <a:endParaRPr lang="ko-KR" altLang="en-US" sz="1050" dirty="0">
                <a:latin typeface="+mn-ea"/>
              </a:endParaRPr>
            </a:p>
          </p:txBody>
        </p:sp>
        <p:sp>
          <p:nvSpPr>
            <p:cNvPr id="20" name="순서도: 처리 19"/>
            <p:cNvSpPr/>
            <p:nvPr/>
          </p:nvSpPr>
          <p:spPr>
            <a:xfrm>
              <a:off x="6337450" y="2924648"/>
              <a:ext cx="2258133" cy="221574"/>
            </a:xfrm>
            <a:prstGeom prst="flowChartProcess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200" dirty="0" smtClean="0">
                  <a:latin typeface="+mn-ea"/>
                </a:rPr>
                <a:t>위탁으로 신고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21" name="순서도: 판단 20"/>
            <p:cNvSpPr/>
            <p:nvPr/>
          </p:nvSpPr>
          <p:spPr>
            <a:xfrm>
              <a:off x="3441154" y="2105578"/>
              <a:ext cx="2258129" cy="265890"/>
            </a:xfrm>
            <a:prstGeom prst="flowChartDecisi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200" dirty="0" smtClean="0">
                  <a:latin typeface="+mn-ea"/>
                </a:rPr>
                <a:t>위탁</a:t>
              </a:r>
              <a:r>
                <a:rPr lang="en-US" altLang="ko-KR" sz="1200" dirty="0" smtClean="0">
                  <a:latin typeface="+mn-ea"/>
                </a:rPr>
                <a:t>/</a:t>
              </a:r>
              <a:r>
                <a:rPr lang="ko-KR" altLang="en-US" sz="1200" dirty="0" smtClean="0">
                  <a:latin typeface="+mn-ea"/>
                </a:rPr>
                <a:t>배차</a:t>
              </a:r>
              <a:endParaRPr lang="ko-KR" altLang="en-US" sz="1200" dirty="0">
                <a:latin typeface="+mn-ea"/>
              </a:endParaRPr>
            </a:p>
          </p:txBody>
        </p:sp>
        <p:cxnSp>
          <p:nvCxnSpPr>
            <p:cNvPr id="22" name="꺾인 연결선 18"/>
            <p:cNvCxnSpPr>
              <a:stCxn id="15" idx="2"/>
              <a:endCxn id="21" idx="0"/>
            </p:cNvCxnSpPr>
            <p:nvPr/>
          </p:nvCxnSpPr>
          <p:spPr>
            <a:xfrm>
              <a:off x="4570218" y="1493893"/>
              <a:ext cx="1" cy="61168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3347864" y="1603278"/>
              <a:ext cx="1274708" cy="4090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85725" indent="-85725">
                <a:buFont typeface="Arial" panose="020B0604020202020204" pitchFamily="34" charset="0"/>
                <a:buChar char="•"/>
              </a:pPr>
              <a:r>
                <a:rPr lang="ko-KR" altLang="en-US" sz="1100" b="1" dirty="0" smtClean="0">
                  <a:latin typeface="+mj-ea"/>
                  <a:ea typeface="+mj-ea"/>
                </a:rPr>
                <a:t>운송사업자</a:t>
              </a:r>
              <a:endParaRPr lang="en-US" altLang="ko-KR" sz="1100" b="1" dirty="0" smtClean="0">
                <a:latin typeface="+mj-ea"/>
                <a:ea typeface="+mj-ea"/>
              </a:endParaRPr>
            </a:p>
            <a:p>
              <a:pPr marL="85725" indent="-85725">
                <a:buFont typeface="Arial" panose="020B0604020202020204" pitchFamily="34" charset="0"/>
                <a:buChar char="•"/>
              </a:pPr>
              <a:r>
                <a:rPr lang="ko-KR" altLang="en-US" sz="1100" b="1" dirty="0" smtClean="0">
                  <a:latin typeface="+mj-ea"/>
                  <a:ea typeface="+mj-ea"/>
                </a:rPr>
                <a:t>겸업</a:t>
              </a:r>
              <a:r>
                <a:rPr lang="en-US" altLang="ko-KR" sz="1100" b="1" dirty="0" smtClean="0">
                  <a:latin typeface="+mj-ea"/>
                  <a:ea typeface="+mj-ea"/>
                </a:rPr>
                <a:t>(</a:t>
              </a:r>
              <a:r>
                <a:rPr lang="ko-KR" altLang="en-US" sz="1100" b="1" dirty="0" smtClean="0">
                  <a:latin typeface="+mj-ea"/>
                  <a:ea typeface="+mj-ea"/>
                </a:rPr>
                <a:t>운송</a:t>
              </a:r>
              <a:r>
                <a:rPr lang="en-US" altLang="ko-KR" sz="1100" b="1" dirty="0" smtClean="0">
                  <a:latin typeface="+mj-ea"/>
                  <a:ea typeface="+mj-ea"/>
                </a:rPr>
                <a:t>&amp;</a:t>
              </a:r>
              <a:r>
                <a:rPr lang="ko-KR" altLang="en-US" sz="1100" b="1" dirty="0" smtClean="0">
                  <a:latin typeface="+mj-ea"/>
                  <a:ea typeface="+mj-ea"/>
                </a:rPr>
                <a:t>주선</a:t>
              </a:r>
              <a:r>
                <a:rPr lang="en-US" altLang="ko-KR" sz="1100" b="1" dirty="0" smtClean="0">
                  <a:latin typeface="+mj-ea"/>
                  <a:ea typeface="+mj-ea"/>
                </a:rPr>
                <a:t>)</a:t>
              </a:r>
              <a:endParaRPr lang="ko-KR" altLang="en-US" sz="1100" b="1" dirty="0">
                <a:latin typeface="+mj-ea"/>
                <a:ea typeface="+mj-ea"/>
              </a:endParaRPr>
            </a:p>
          </p:txBody>
        </p:sp>
        <p:sp>
          <p:nvSpPr>
            <p:cNvPr id="24" name="순서도: 처리 23"/>
            <p:cNvSpPr/>
            <p:nvPr/>
          </p:nvSpPr>
          <p:spPr>
            <a:xfrm>
              <a:off x="348493" y="5177661"/>
              <a:ext cx="2398764" cy="351029"/>
            </a:xfrm>
            <a:prstGeom prst="flowChartProcess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200" dirty="0" smtClean="0">
                  <a:latin typeface="+mn-ea"/>
                </a:rPr>
                <a:t>배차 신고 </a:t>
              </a:r>
              <a:r>
                <a:rPr lang="ko-KR" altLang="en-US" sz="1050" dirty="0" smtClean="0">
                  <a:latin typeface="+mn-ea"/>
                </a:rPr>
                <a:t>또는</a:t>
              </a:r>
              <a:r>
                <a:rPr lang="ko-KR" altLang="en-US" sz="1200" dirty="0" smtClean="0">
                  <a:latin typeface="+mn-ea"/>
                </a:rPr>
                <a:t> 수탁 확인</a:t>
              </a:r>
              <a:endParaRPr lang="ko-KR" altLang="en-US" sz="1200" dirty="0">
                <a:latin typeface="+mn-ea"/>
              </a:endParaRPr>
            </a:p>
          </p:txBody>
        </p:sp>
        <p:cxnSp>
          <p:nvCxnSpPr>
            <p:cNvPr id="25" name="꺾인 연결선 24"/>
            <p:cNvCxnSpPr>
              <a:stCxn id="15" idx="1"/>
              <a:endCxn id="24" idx="0"/>
            </p:cNvCxnSpPr>
            <p:nvPr/>
          </p:nvCxnSpPr>
          <p:spPr>
            <a:xfrm rot="10800000" flipV="1">
              <a:off x="1547875" y="1360948"/>
              <a:ext cx="1893277" cy="3816713"/>
            </a:xfrm>
            <a:prstGeom prst="bentConnector2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1490471" y="1124744"/>
              <a:ext cx="1436612" cy="2483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b="1" dirty="0" smtClean="0">
                  <a:latin typeface="+mj-ea"/>
                  <a:ea typeface="+mj-ea"/>
                </a:rPr>
                <a:t>운송사업자</a:t>
              </a:r>
              <a:r>
                <a:rPr lang="en-US" altLang="ko-KR" sz="1100" b="1" dirty="0" smtClean="0">
                  <a:latin typeface="+mj-ea"/>
                  <a:ea typeface="+mj-ea"/>
                </a:rPr>
                <a:t>(1</a:t>
              </a:r>
              <a:r>
                <a:rPr lang="ko-KR" altLang="en-US" sz="1100" b="1" dirty="0" err="1" smtClean="0">
                  <a:latin typeface="+mj-ea"/>
                  <a:ea typeface="+mj-ea"/>
                </a:rPr>
                <a:t>대차량</a:t>
              </a:r>
              <a:r>
                <a:rPr lang="en-US" altLang="ko-KR" sz="1100" b="1" dirty="0" smtClean="0">
                  <a:latin typeface="+mj-ea"/>
                  <a:ea typeface="+mj-ea"/>
                </a:rPr>
                <a:t>)</a:t>
              </a:r>
              <a:endParaRPr lang="ko-KR" altLang="en-US" sz="1100" b="1" dirty="0">
                <a:latin typeface="+mj-ea"/>
                <a:ea typeface="+mj-ea"/>
              </a:endParaRPr>
            </a:p>
          </p:txBody>
        </p:sp>
        <p:sp>
          <p:nvSpPr>
            <p:cNvPr id="27" name="순서도: 처리 26"/>
            <p:cNvSpPr/>
            <p:nvPr/>
          </p:nvSpPr>
          <p:spPr>
            <a:xfrm>
              <a:off x="2290043" y="2924648"/>
              <a:ext cx="1944464" cy="221574"/>
            </a:xfrm>
            <a:prstGeom prst="flowChartProcess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200" dirty="0" smtClean="0">
                  <a:latin typeface="+mn-ea"/>
                </a:rPr>
                <a:t>배차로 신고</a:t>
              </a:r>
              <a:endParaRPr lang="ko-KR" altLang="en-US" sz="1200" dirty="0">
                <a:latin typeface="+mn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82788" y="2649918"/>
              <a:ext cx="121700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b="1" smtClean="0">
                  <a:solidFill>
                    <a:schemeClr val="accent4"/>
                  </a:solidFill>
                  <a:latin typeface="+mj-ea"/>
                  <a:ea typeface="+mj-ea"/>
                </a:rPr>
                <a:t>직접 운송하는 경우</a:t>
              </a:r>
              <a:endParaRPr lang="ko-KR" altLang="en-US" sz="10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796136" y="2649918"/>
              <a:ext cx="16129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0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타 </a:t>
              </a:r>
              <a:r>
                <a:rPr lang="ko-KR" altLang="en-US" sz="1000" b="1" dirty="0" err="1" smtClean="0">
                  <a:solidFill>
                    <a:schemeClr val="accent4"/>
                  </a:solidFill>
                  <a:latin typeface="+mj-ea"/>
                  <a:ea typeface="+mj-ea"/>
                </a:rPr>
                <a:t>운송사에</a:t>
              </a:r>
              <a:r>
                <a:rPr lang="ko-KR" altLang="en-US" sz="10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 위탁하는 경우</a:t>
              </a:r>
              <a:endParaRPr lang="ko-KR" altLang="en-US" sz="10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cxnSp>
          <p:nvCxnSpPr>
            <p:cNvPr id="30" name="꺾인 연결선 29"/>
            <p:cNvCxnSpPr>
              <a:stCxn id="21" idx="2"/>
              <a:endCxn id="20" idx="0"/>
            </p:cNvCxnSpPr>
            <p:nvPr/>
          </p:nvCxnSpPr>
          <p:spPr>
            <a:xfrm rot="16200000" flipH="1">
              <a:off x="5741778" y="1199907"/>
              <a:ext cx="553180" cy="2896298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꺾인 연결선 30"/>
            <p:cNvCxnSpPr>
              <a:stCxn id="21" idx="2"/>
              <a:endCxn id="27" idx="0"/>
            </p:cNvCxnSpPr>
            <p:nvPr/>
          </p:nvCxnSpPr>
          <p:spPr>
            <a:xfrm rot="5400000">
              <a:off x="3639658" y="1994085"/>
              <a:ext cx="553180" cy="1307944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6290104" y="3158667"/>
              <a:ext cx="2331769" cy="701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1050" dirty="0" smtClean="0">
                  <a:latin typeface="+mn-ea"/>
                </a:rPr>
                <a:t>타 </a:t>
              </a:r>
              <a:r>
                <a:rPr lang="ko-KR" altLang="en-US" sz="1050" dirty="0" err="1" smtClean="0">
                  <a:latin typeface="+mn-ea"/>
                </a:rPr>
                <a:t>운송사로</a:t>
              </a:r>
              <a:r>
                <a:rPr lang="ko-KR" altLang="en-US" sz="1050" dirty="0" smtClean="0">
                  <a:latin typeface="+mn-ea"/>
                </a:rPr>
                <a:t> 화물운송을 위탁하는 경우는 위탁으로 신고</a:t>
              </a:r>
              <a:endParaRPr lang="en-US" altLang="ko-KR" sz="1050" dirty="0" smtClean="0">
                <a:latin typeface="+mn-ea"/>
              </a:endParaRPr>
            </a:p>
            <a:p>
              <a:pPr algn="just"/>
              <a:r>
                <a:rPr lang="en-US" altLang="ko-KR" sz="1050" dirty="0" smtClean="0">
                  <a:latin typeface="+mn-ea"/>
                </a:rPr>
                <a:t>(</a:t>
              </a:r>
              <a:r>
                <a:rPr lang="ko-KR" altLang="en-US" sz="1050" dirty="0" smtClean="0">
                  <a:latin typeface="+mn-ea"/>
                </a:rPr>
                <a:t>인증 및 </a:t>
              </a:r>
              <a:r>
                <a:rPr lang="ko-KR" altLang="en-US" sz="1050" dirty="0" err="1" smtClean="0">
                  <a:latin typeface="+mn-ea"/>
                </a:rPr>
                <a:t>가맹망</a:t>
              </a:r>
              <a:r>
                <a:rPr lang="ko-KR" altLang="en-US" sz="1050" dirty="0" smtClean="0">
                  <a:latin typeface="+mn-ea"/>
                </a:rPr>
                <a:t> </a:t>
              </a:r>
              <a:r>
                <a:rPr lang="ko-KR" altLang="en-US" sz="1050" dirty="0" err="1" smtClean="0">
                  <a:latin typeface="+mn-ea"/>
                </a:rPr>
                <a:t>이용시는</a:t>
              </a:r>
              <a:r>
                <a:rPr lang="ko-KR" altLang="en-US" sz="1050" dirty="0" smtClean="0">
                  <a:latin typeface="+mn-ea"/>
                </a:rPr>
                <a:t> 일부를 직접운송으로 인정</a:t>
              </a:r>
              <a:r>
                <a:rPr lang="en-US" altLang="ko-KR" sz="1050" dirty="0" smtClean="0">
                  <a:latin typeface="+mn-ea"/>
                </a:rPr>
                <a:t>)</a:t>
              </a:r>
              <a:endParaRPr lang="ko-KR" altLang="en-US" sz="1050" dirty="0">
                <a:latin typeface="+mn-ea"/>
              </a:endParaRPr>
            </a:p>
          </p:txBody>
        </p:sp>
        <p:sp>
          <p:nvSpPr>
            <p:cNvPr id="33" name="순서도: 판단 32"/>
            <p:cNvSpPr/>
            <p:nvPr/>
          </p:nvSpPr>
          <p:spPr>
            <a:xfrm>
              <a:off x="2570231" y="3568201"/>
              <a:ext cx="1381019" cy="265890"/>
            </a:xfrm>
            <a:prstGeom prst="flowChartDecision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200" dirty="0" smtClean="0">
                  <a:latin typeface="+mn-ea"/>
                </a:rPr>
                <a:t>차량</a:t>
              </a:r>
              <a:endParaRPr lang="ko-KR" altLang="en-US" sz="1200" dirty="0">
                <a:latin typeface="+mn-ea"/>
              </a:endParaRPr>
            </a:p>
          </p:txBody>
        </p:sp>
        <p:cxnSp>
          <p:nvCxnSpPr>
            <p:cNvPr id="34" name="꺾인 연결선 51"/>
            <p:cNvCxnSpPr>
              <a:stCxn id="27" idx="2"/>
              <a:endCxn id="33" idx="0"/>
            </p:cNvCxnSpPr>
            <p:nvPr/>
          </p:nvCxnSpPr>
          <p:spPr>
            <a:xfrm flipH="1">
              <a:off x="3260741" y="3146222"/>
              <a:ext cx="1534" cy="42198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2290043" y="4221663"/>
              <a:ext cx="1935476" cy="854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1050" dirty="0" smtClean="0">
                  <a:latin typeface="+mn-ea"/>
                </a:rPr>
                <a:t>정보 관리의 차량에 등록한 </a:t>
              </a:r>
              <a:r>
                <a:rPr lang="en-US" altLang="ko-KR" sz="1050" dirty="0" smtClean="0">
                  <a:latin typeface="+mn-ea"/>
                </a:rPr>
                <a:t>‘</a:t>
              </a:r>
              <a:r>
                <a:rPr lang="ko-KR" altLang="en-US" sz="1050" dirty="0" smtClean="0">
                  <a:latin typeface="+mn-ea"/>
                </a:rPr>
                <a:t>직영</a:t>
              </a:r>
              <a:r>
                <a:rPr lang="en-US" altLang="ko-KR" sz="1050" dirty="0" smtClean="0">
                  <a:latin typeface="+mn-ea"/>
                </a:rPr>
                <a:t>’, </a:t>
              </a:r>
              <a:r>
                <a:rPr lang="ko-KR" altLang="en-US" sz="1050" dirty="0" err="1" smtClean="0">
                  <a:latin typeface="+mn-ea"/>
                </a:rPr>
                <a:t>위수탁</a:t>
              </a:r>
              <a:r>
                <a:rPr lang="en-US" altLang="ko-KR" sz="1050" dirty="0" smtClean="0">
                  <a:latin typeface="+mn-ea"/>
                </a:rPr>
                <a:t>(</a:t>
              </a:r>
              <a:r>
                <a:rPr lang="ko-KR" altLang="en-US" sz="1050" dirty="0" err="1" smtClean="0">
                  <a:latin typeface="+mn-ea"/>
                </a:rPr>
                <a:t>지입</a:t>
              </a:r>
              <a:r>
                <a:rPr lang="en-US" altLang="ko-KR" sz="1050" dirty="0" smtClean="0">
                  <a:latin typeface="+mn-ea"/>
                </a:rPr>
                <a:t>)</a:t>
              </a:r>
              <a:r>
                <a:rPr lang="ko-KR" altLang="en-US" sz="1050" dirty="0" smtClean="0">
                  <a:latin typeface="+mn-ea"/>
                </a:rPr>
                <a:t> 및 </a:t>
              </a:r>
              <a:r>
                <a:rPr lang="en-US" altLang="ko-KR" sz="1050" dirty="0" smtClean="0">
                  <a:latin typeface="+mn-ea"/>
                </a:rPr>
                <a:t>‘</a:t>
              </a:r>
              <a:r>
                <a:rPr lang="ko-KR" altLang="en-US" sz="1050" dirty="0" err="1" smtClean="0">
                  <a:latin typeface="+mn-ea"/>
                </a:rPr>
                <a:t>장기용차</a:t>
              </a:r>
              <a:r>
                <a:rPr lang="en-US" altLang="ko-KR" sz="1050" dirty="0" smtClean="0">
                  <a:latin typeface="+mn-ea"/>
                </a:rPr>
                <a:t>(1</a:t>
              </a:r>
              <a:r>
                <a:rPr lang="ko-KR" altLang="en-US" sz="1050" dirty="0" err="1" smtClean="0">
                  <a:latin typeface="+mn-ea"/>
                </a:rPr>
                <a:t>년이상</a:t>
              </a:r>
              <a:r>
                <a:rPr lang="ko-KR" altLang="en-US" sz="1050" dirty="0" smtClean="0">
                  <a:latin typeface="+mn-ea"/>
                </a:rPr>
                <a:t> 운송계약 </a:t>
              </a:r>
              <a:r>
                <a:rPr lang="ko-KR" altLang="en-US" sz="1050" dirty="0" err="1" smtClean="0">
                  <a:latin typeface="+mn-ea"/>
                </a:rPr>
                <a:t>체결시</a:t>
              </a:r>
              <a:r>
                <a:rPr lang="en-US" altLang="ko-KR" sz="1050" dirty="0" smtClean="0">
                  <a:latin typeface="+mn-ea"/>
                </a:rPr>
                <a:t>)’</a:t>
              </a:r>
              <a:r>
                <a:rPr lang="ko-KR" altLang="en-US" sz="1050" dirty="0" smtClean="0">
                  <a:latin typeface="+mn-ea"/>
                </a:rPr>
                <a:t>차량의 </a:t>
              </a:r>
              <a:r>
                <a:rPr lang="ko-KR" altLang="en-US" sz="1050" dirty="0" err="1" smtClean="0">
                  <a:latin typeface="+mn-ea"/>
                </a:rPr>
                <a:t>실적신고분은</a:t>
              </a:r>
              <a:r>
                <a:rPr lang="ko-KR" altLang="en-US" sz="1050" dirty="0" smtClean="0">
                  <a:latin typeface="+mn-ea"/>
                </a:rPr>
                <a:t> 직접운송 실적으로 인정</a:t>
              </a:r>
              <a:endParaRPr lang="ko-KR" altLang="en-US" sz="1050" dirty="0">
                <a:latin typeface="+mn-ea"/>
              </a:endParaRPr>
            </a:p>
          </p:txBody>
        </p:sp>
        <p:cxnSp>
          <p:nvCxnSpPr>
            <p:cNvPr id="36" name="꺾인 연결선 59"/>
            <p:cNvCxnSpPr>
              <a:stCxn id="33" idx="2"/>
              <a:endCxn id="35" idx="0"/>
            </p:cNvCxnSpPr>
            <p:nvPr/>
          </p:nvCxnSpPr>
          <p:spPr>
            <a:xfrm flipH="1">
              <a:off x="3257781" y="3834091"/>
              <a:ext cx="2960" cy="38757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250312" y="5528691"/>
              <a:ext cx="2737512" cy="854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ko-KR" altLang="en-US" sz="1050" dirty="0" smtClean="0">
                  <a:latin typeface="+mn-ea"/>
                </a:rPr>
                <a:t>직접 배차 형식으로 신고해도 되고</a:t>
              </a:r>
              <a:r>
                <a:rPr lang="en-US" altLang="ko-KR" sz="1050" dirty="0" smtClean="0">
                  <a:latin typeface="+mn-ea"/>
                </a:rPr>
                <a:t>, </a:t>
              </a:r>
              <a:r>
                <a:rPr lang="ko-KR" altLang="en-US" sz="1050" dirty="0" err="1" smtClean="0">
                  <a:latin typeface="+mn-ea"/>
                </a:rPr>
                <a:t>운송사가</a:t>
              </a:r>
              <a:r>
                <a:rPr lang="ko-KR" altLang="en-US" sz="1050" dirty="0" smtClean="0">
                  <a:latin typeface="+mn-ea"/>
                </a:rPr>
                <a:t> </a:t>
              </a:r>
              <a:r>
                <a:rPr lang="ko-KR" altLang="en-US" sz="1050" dirty="0" err="1" smtClean="0">
                  <a:latin typeface="+mn-ea"/>
                </a:rPr>
                <a:t>장기용차</a:t>
              </a:r>
              <a:r>
                <a:rPr lang="ko-KR" altLang="en-US" sz="1050" dirty="0" smtClean="0">
                  <a:latin typeface="+mn-ea"/>
                </a:rPr>
                <a:t> 계약을 맺은 개인사업자의 차량으로 배차 신고한 경우 자동으로 개인사업자의 </a:t>
              </a:r>
              <a:endParaRPr lang="en-US" altLang="ko-KR" sz="1050" dirty="0" smtClean="0">
                <a:latin typeface="+mn-ea"/>
              </a:endParaRPr>
            </a:p>
            <a:p>
              <a:pPr algn="just"/>
              <a:r>
                <a:rPr lang="ko-KR" altLang="en-US" sz="1050" dirty="0" smtClean="0">
                  <a:latin typeface="+mn-ea"/>
                </a:rPr>
                <a:t>신고 목록에서 확인할 수 있으므로 수탁 확인만 해도 됨</a:t>
              </a:r>
              <a:endParaRPr lang="ko-KR" altLang="en-US" sz="1050" dirty="0">
                <a:latin typeface="+mn-ea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051720" y="3730757"/>
              <a:ext cx="965329" cy="5259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85725" indent="-85725">
                <a:buFont typeface="Arial" panose="020B0604020202020204" pitchFamily="34" charset="0"/>
                <a:buChar char="•"/>
              </a:pPr>
              <a:r>
                <a:rPr lang="ko-KR" altLang="en-US" sz="10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직영</a:t>
              </a:r>
              <a:endParaRPr lang="en-US" altLang="ko-KR" sz="1000" b="1" dirty="0">
                <a:solidFill>
                  <a:schemeClr val="accent4"/>
                </a:solidFill>
                <a:latin typeface="+mj-ea"/>
                <a:ea typeface="+mj-ea"/>
              </a:endParaRPr>
            </a:p>
            <a:p>
              <a:pPr marL="85725" indent="-85725">
                <a:buFont typeface="Arial" panose="020B0604020202020204" pitchFamily="34" charset="0"/>
                <a:buChar char="•"/>
              </a:pPr>
              <a:r>
                <a:rPr lang="ko-KR" altLang="en-US" sz="1000" b="1" dirty="0" err="1" smtClean="0">
                  <a:solidFill>
                    <a:schemeClr val="accent4"/>
                  </a:solidFill>
                  <a:latin typeface="+mj-ea"/>
                  <a:ea typeface="+mj-ea"/>
                </a:rPr>
                <a:t>위수탁</a:t>
              </a:r>
              <a:r>
                <a:rPr lang="en-US" altLang="ko-KR" sz="10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(</a:t>
              </a:r>
              <a:r>
                <a:rPr lang="ko-KR" altLang="en-US" sz="1000" b="1" dirty="0" err="1" smtClean="0">
                  <a:solidFill>
                    <a:schemeClr val="accent4"/>
                  </a:solidFill>
                  <a:latin typeface="+mj-ea"/>
                  <a:ea typeface="+mj-ea"/>
                </a:rPr>
                <a:t>지입</a:t>
              </a:r>
              <a:r>
                <a:rPr lang="en-US" altLang="ko-KR" sz="10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)</a:t>
              </a:r>
            </a:p>
            <a:p>
              <a:pPr marL="85725" indent="-85725">
                <a:buFont typeface="Arial" panose="020B0604020202020204" pitchFamily="34" charset="0"/>
                <a:buChar char="•"/>
              </a:pPr>
              <a:r>
                <a:rPr lang="ko-KR" altLang="en-US" sz="1000" b="1" dirty="0" err="1" smtClean="0">
                  <a:solidFill>
                    <a:schemeClr val="accent4"/>
                  </a:solidFill>
                  <a:latin typeface="+mj-ea"/>
                  <a:ea typeface="+mj-ea"/>
                </a:rPr>
                <a:t>장기용차</a:t>
              </a:r>
              <a:endParaRPr lang="ko-KR" altLang="en-US" sz="10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  <p:cxnSp>
          <p:nvCxnSpPr>
            <p:cNvPr id="42" name="직선 연결선 108"/>
            <p:cNvCxnSpPr/>
            <p:nvPr/>
          </p:nvCxnSpPr>
          <p:spPr>
            <a:xfrm rot="5400000">
              <a:off x="2921245" y="4959489"/>
              <a:ext cx="276850" cy="510524"/>
            </a:xfrm>
            <a:prstGeom prst="bentConnector2">
              <a:avLst/>
            </a:prstGeom>
            <a:ln>
              <a:prstDash val="sysDot"/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44" name="사각형 설명선 43"/>
            <p:cNvSpPr/>
            <p:nvPr/>
          </p:nvSpPr>
          <p:spPr>
            <a:xfrm>
              <a:off x="5148064" y="6129313"/>
              <a:ext cx="3675923" cy="241059"/>
            </a:xfrm>
            <a:prstGeom prst="wedgeRectCallout">
              <a:avLst>
                <a:gd name="adj1" fmla="val -49159"/>
                <a:gd name="adj2" fmla="val -39225"/>
              </a:avLst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marL="85725" indent="-85725"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ko-KR" altLang="en-US" sz="1050" dirty="0" smtClean="0">
                  <a:solidFill>
                    <a:schemeClr val="tx1"/>
                  </a:solidFill>
                  <a:latin typeface="+mn-ea"/>
                </a:rPr>
                <a:t>직접운송실적 인정 받기 위해서는 꼭 차량 등록 필요</a:t>
              </a:r>
              <a:endParaRPr lang="en-US" altLang="ko-KR" sz="1050" dirty="0" smtClean="0">
                <a:solidFill>
                  <a:schemeClr val="tx1"/>
                </a:solidFill>
                <a:latin typeface="+mn-ea"/>
              </a:endParaRPr>
            </a:p>
          </p:txBody>
        </p:sp>
      </p:grpSp>
      <p:cxnSp>
        <p:nvCxnSpPr>
          <p:cNvPr id="37" name="직선 연결선 108"/>
          <p:cNvCxnSpPr/>
          <p:nvPr/>
        </p:nvCxnSpPr>
        <p:spPr>
          <a:xfrm rot="5400000">
            <a:off x="4961044" y="2842983"/>
            <a:ext cx="1464298" cy="3394513"/>
          </a:xfrm>
          <a:prstGeom prst="bentConnector2">
            <a:avLst/>
          </a:prstGeom>
          <a:ln>
            <a:prstDash val="sysDot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887575" y="5401791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latin typeface="+mj-ea"/>
                <a:ea typeface="+mj-ea"/>
              </a:rPr>
              <a:t>배차</a:t>
            </a:r>
            <a:endParaRPr lang="ko-KR" altLang="en-US" sz="1100" b="1" dirty="0"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13206" y="5373216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>
                <a:latin typeface="+mj-ea"/>
                <a:ea typeface="+mj-ea"/>
              </a:rPr>
              <a:t>위탁</a:t>
            </a:r>
            <a:endParaRPr lang="ko-KR" altLang="en-US" sz="1100" b="1" dirty="0">
              <a:latin typeface="+mj-ea"/>
              <a:ea typeface="+mj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017427" y="5405983"/>
            <a:ext cx="259349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050" dirty="0" smtClean="0">
                <a:latin typeface="+mn-ea"/>
              </a:rPr>
              <a:t>1</a:t>
            </a:r>
            <a:r>
              <a:rPr lang="ko-KR" altLang="en-US" sz="1050" dirty="0" smtClean="0">
                <a:latin typeface="+mn-ea"/>
              </a:rPr>
              <a:t>대사업자를 위탁 신고한 경우 자동으로 </a:t>
            </a:r>
            <a:endParaRPr lang="en-US" altLang="ko-KR" sz="1050" dirty="0" smtClean="0">
              <a:latin typeface="+mn-ea"/>
            </a:endParaRPr>
          </a:p>
          <a:p>
            <a:pPr algn="just"/>
            <a:r>
              <a:rPr lang="ko-KR" altLang="en-US" sz="1050" dirty="0" smtClean="0">
                <a:latin typeface="+mn-ea"/>
              </a:rPr>
              <a:t>개인사업자의 위탁수</a:t>
            </a:r>
            <a:r>
              <a:rPr lang="ko-KR" altLang="en-US" sz="1050" dirty="0">
                <a:latin typeface="+mn-ea"/>
              </a:rPr>
              <a:t>탁</a:t>
            </a:r>
            <a:r>
              <a:rPr lang="ko-KR" altLang="en-US" sz="1050" dirty="0" smtClean="0">
                <a:latin typeface="+mn-ea"/>
              </a:rPr>
              <a:t> 목록에 표출되므로</a:t>
            </a:r>
            <a:r>
              <a:rPr lang="en-US" altLang="ko-KR" sz="1050" dirty="0" smtClean="0">
                <a:latin typeface="+mn-ea"/>
              </a:rPr>
              <a:t>, </a:t>
            </a:r>
            <a:r>
              <a:rPr lang="ko-KR" altLang="en-US" sz="1050" dirty="0" smtClean="0">
                <a:latin typeface="+mn-ea"/>
              </a:rPr>
              <a:t>수탁 확인만 해도 됨</a:t>
            </a:r>
            <a:endParaRPr lang="ko-KR" altLang="en-US" sz="10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9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홈페이지 접속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253789920" descr="EMB000017fc057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96" t="2902" r="42803" b="64245"/>
          <a:stretch/>
        </p:blipFill>
        <p:spPr bwMode="auto">
          <a:xfrm>
            <a:off x="1380589" y="1432427"/>
            <a:ext cx="6363514" cy="2803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" name="_x112076584" descr="EMB000017fc057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5767"/>
          <a:stretch>
            <a:fillRect/>
          </a:stretch>
        </p:blipFill>
        <p:spPr bwMode="auto">
          <a:xfrm>
            <a:off x="484804" y="4810138"/>
            <a:ext cx="8164296" cy="41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/>
          <p:cNvSpPr/>
          <p:nvPr/>
        </p:nvSpPr>
        <p:spPr>
          <a:xfrm>
            <a:off x="251520" y="836712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‘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화물운송실적관리시스템</a:t>
            </a: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검색</a:t>
            </a:r>
          </a:p>
        </p:txBody>
      </p:sp>
      <p:pic>
        <p:nvPicPr>
          <p:cNvPr id="13" name="_x253789920" descr="EMB000017fc057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385" t="24509" r="55471" b="70429"/>
          <a:stretch/>
        </p:blipFill>
        <p:spPr bwMode="auto">
          <a:xfrm>
            <a:off x="1367787" y="1412776"/>
            <a:ext cx="1205083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260485" y="4355812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주소 </a:t>
            </a:r>
            <a:r>
              <a:rPr lang="ko-KR" altLang="en-US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검색창에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www.fpis.go.kr 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입력</a:t>
            </a:r>
          </a:p>
        </p:txBody>
      </p:sp>
    </p:spTree>
    <p:extLst>
      <p:ext uri="{BB962C8B-B14F-4D97-AF65-F5344CB8AC3E}">
        <p14:creationId xmlns:p14="http://schemas.microsoft.com/office/powerpoint/2010/main" xmlns="" val="376525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755576" y="1211528"/>
            <a:ext cx="7669831" cy="5313816"/>
            <a:chOff x="755576" y="1211528"/>
            <a:chExt cx="7669831" cy="5313816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093" t="9348" r="2612" b="4285"/>
            <a:stretch/>
          </p:blipFill>
          <p:spPr bwMode="auto">
            <a:xfrm>
              <a:off x="755576" y="1211528"/>
              <a:ext cx="7669831" cy="531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574" t="44646" r="49654" b="53125"/>
            <a:stretch/>
          </p:blipFill>
          <p:spPr bwMode="auto">
            <a:xfrm>
              <a:off x="3695123" y="3388027"/>
              <a:ext cx="335280" cy="137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 descr="E:\15_국토부_화물운송실적2014\15_99_기타작업\20150311_교육자료수정\fap_titl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8177" y="3386133"/>
              <a:ext cx="720079" cy="107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처음 화면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51520" y="836712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화물운송실적 관리시스템 </a:t>
            </a: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메</a:t>
            </a: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인 화면</a:t>
            </a:r>
            <a:endParaRPr lang="en-US" altLang="ko-KR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513477" y="1229004"/>
            <a:ext cx="4896544" cy="5561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1066300" y="3284984"/>
            <a:ext cx="4707415" cy="9882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5863166" y="3284984"/>
            <a:ext cx="1467055" cy="9882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1597251" y="4509120"/>
            <a:ext cx="5760640" cy="8963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7410129" y="1844825"/>
            <a:ext cx="936104" cy="26642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사각형 설명선 24"/>
          <p:cNvSpPr/>
          <p:nvPr/>
        </p:nvSpPr>
        <p:spPr>
          <a:xfrm>
            <a:off x="7524328" y="1196752"/>
            <a:ext cx="1512168" cy="261610"/>
          </a:xfrm>
          <a:prstGeom prst="wedgeRectCallout">
            <a:avLst>
              <a:gd name="adj1" fmla="val -56801"/>
              <a:gd name="adj2" fmla="val 9804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시스템 메인 메뉴</a:t>
            </a:r>
            <a:endParaRPr lang="en-US" altLang="ko-KR" sz="1100" dirty="0" smtClean="0"/>
          </a:p>
        </p:txBody>
      </p:sp>
      <p:sp>
        <p:nvSpPr>
          <p:cNvPr id="26" name="사각형 설명선 25"/>
          <p:cNvSpPr/>
          <p:nvPr/>
        </p:nvSpPr>
        <p:spPr>
          <a:xfrm>
            <a:off x="5508104" y="2879358"/>
            <a:ext cx="1791816" cy="261610"/>
          </a:xfrm>
          <a:prstGeom prst="wedgeRectCallout">
            <a:avLst>
              <a:gd name="adj1" fmla="val -2996"/>
              <a:gd name="adj2" fmla="val 9804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전체 매뉴얼</a:t>
            </a:r>
            <a:r>
              <a:rPr lang="en-US" altLang="ko-KR" sz="1100" dirty="0" smtClean="0"/>
              <a:t>/ </a:t>
            </a:r>
            <a:r>
              <a:rPr lang="ko-KR" altLang="en-US" sz="1100" dirty="0" smtClean="0"/>
              <a:t>동영상가이드</a:t>
            </a:r>
            <a:endParaRPr lang="en-US" altLang="ko-KR" sz="1100" dirty="0" smtClean="0"/>
          </a:p>
        </p:txBody>
      </p:sp>
      <p:sp>
        <p:nvSpPr>
          <p:cNvPr id="27" name="사각형 설명선 26"/>
          <p:cNvSpPr/>
          <p:nvPr/>
        </p:nvSpPr>
        <p:spPr>
          <a:xfrm>
            <a:off x="2411760" y="2872814"/>
            <a:ext cx="2088232" cy="261610"/>
          </a:xfrm>
          <a:prstGeom prst="wedgeRectCallout">
            <a:avLst>
              <a:gd name="adj1" fmla="val -2996"/>
              <a:gd name="adj2" fmla="val 9804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최근 공지사항 </a:t>
            </a:r>
            <a:r>
              <a:rPr lang="en-US" altLang="ko-KR" sz="1100" dirty="0" smtClean="0"/>
              <a:t>/ </a:t>
            </a:r>
            <a:r>
              <a:rPr lang="ko-KR" altLang="en-US" sz="1100" dirty="0" err="1" smtClean="0"/>
              <a:t>자주묻는질문</a:t>
            </a:r>
            <a:endParaRPr lang="en-US" altLang="ko-KR" sz="1100" dirty="0" smtClean="0"/>
          </a:p>
        </p:txBody>
      </p:sp>
      <p:sp>
        <p:nvSpPr>
          <p:cNvPr id="28" name="사각형 설명선 27"/>
          <p:cNvSpPr/>
          <p:nvPr/>
        </p:nvSpPr>
        <p:spPr>
          <a:xfrm>
            <a:off x="3347864" y="5661248"/>
            <a:ext cx="1872208" cy="261610"/>
          </a:xfrm>
          <a:prstGeom prst="wedgeRectCallout">
            <a:avLst>
              <a:gd name="adj1" fmla="val -2465"/>
              <a:gd name="adj2" fmla="val -14890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실적신고 문의 및 </a:t>
            </a:r>
            <a:r>
              <a:rPr lang="ko-KR" altLang="en-US" sz="1100" dirty="0" err="1" smtClean="0"/>
              <a:t>메인배너</a:t>
            </a:r>
            <a:endParaRPr lang="en-US" altLang="ko-KR" sz="1100" dirty="0" smtClean="0"/>
          </a:p>
        </p:txBody>
      </p:sp>
      <p:sp>
        <p:nvSpPr>
          <p:cNvPr id="29" name="사각형 설명선 28"/>
          <p:cNvSpPr/>
          <p:nvPr/>
        </p:nvSpPr>
        <p:spPr>
          <a:xfrm>
            <a:off x="7884368" y="4823574"/>
            <a:ext cx="792088" cy="261610"/>
          </a:xfrm>
          <a:prstGeom prst="wedgeRectCallout">
            <a:avLst>
              <a:gd name="adj1" fmla="val -38468"/>
              <a:gd name="adj2" fmla="val -16409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err="1" smtClean="0">
                <a:latin typeface="+mn-ea"/>
              </a:rPr>
              <a:t>퀵</a:t>
            </a:r>
            <a:r>
              <a:rPr lang="ko-KR" altLang="en-US" sz="1100" dirty="0" smtClean="0">
                <a:latin typeface="+mn-ea"/>
              </a:rPr>
              <a:t> 메뉴</a:t>
            </a:r>
            <a:endParaRPr lang="en-US" altLang="ko-KR" sz="11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1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755576" y="1211528"/>
            <a:ext cx="7669831" cy="5313816"/>
            <a:chOff x="755576" y="1211528"/>
            <a:chExt cx="7669831" cy="5313816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1093" t="9348" r="2612" b="4285"/>
            <a:stretch/>
          </p:blipFill>
          <p:spPr bwMode="auto">
            <a:xfrm>
              <a:off x="755576" y="1211528"/>
              <a:ext cx="7669831" cy="531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574" t="44646" r="49654" b="53125"/>
            <a:stretch/>
          </p:blipFill>
          <p:spPr bwMode="auto">
            <a:xfrm>
              <a:off x="3695123" y="3388027"/>
              <a:ext cx="335280" cy="137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 descr="E:\15_국토부_화물운송실적2014\15_99_기타작업\20150311_교육자료수정\fap_titl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8177" y="3386133"/>
              <a:ext cx="720079" cy="107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01893-FE0C-4758-8AE5-A25511D9D566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회원 가입 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588223" y="1229004"/>
            <a:ext cx="432049" cy="1837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251520" y="886702"/>
            <a:ext cx="1584176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61950" indent="-361950"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 smtClean="0">
                <a:latin typeface="+mj-ea"/>
                <a:ea typeface="+mj-ea"/>
              </a:rPr>
              <a:t>1. </a:t>
            </a:r>
            <a:r>
              <a:rPr lang="ko-KR" altLang="en-US" sz="1400" dirty="0" smtClean="0">
                <a:latin typeface="+mj-ea"/>
                <a:ea typeface="+mj-ea"/>
              </a:rPr>
              <a:t>회원가입 신청</a:t>
            </a:r>
          </a:p>
        </p:txBody>
      </p:sp>
      <p:sp>
        <p:nvSpPr>
          <p:cNvPr id="22" name="사각형 설명선 21"/>
          <p:cNvSpPr/>
          <p:nvPr/>
        </p:nvSpPr>
        <p:spPr>
          <a:xfrm>
            <a:off x="6825602" y="710153"/>
            <a:ext cx="1625865" cy="261610"/>
          </a:xfrm>
          <a:prstGeom prst="wedgeRectCallout">
            <a:avLst>
              <a:gd name="adj1" fmla="val -38544"/>
              <a:gd name="adj2" fmla="val 14483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 </a:t>
            </a:r>
            <a:r>
              <a:rPr lang="ko-KR" altLang="en-US" sz="1100" dirty="0" smtClean="0"/>
              <a:t>회원가입 버튼 클릭</a:t>
            </a: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xmlns="" val="31391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회원 가입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251520" y="886702"/>
            <a:ext cx="1152128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61950" indent="-361950"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 smtClean="0">
                <a:latin typeface="+mj-ea"/>
                <a:ea typeface="+mj-ea"/>
              </a:rPr>
              <a:t>2. </a:t>
            </a:r>
            <a:r>
              <a:rPr lang="ko-KR" altLang="en-US" sz="1400" dirty="0" smtClean="0">
                <a:latin typeface="+mj-ea"/>
                <a:ea typeface="+mj-ea"/>
              </a:rPr>
              <a:t>약관동의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2" name="_x211447584" descr="EMB0000180816a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64"/>
          <a:stretch>
            <a:fillRect/>
          </a:stretch>
        </p:blipFill>
        <p:spPr bwMode="auto">
          <a:xfrm>
            <a:off x="1355523" y="1844824"/>
            <a:ext cx="6408712" cy="38448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사각형 설명선 43"/>
          <p:cNvSpPr/>
          <p:nvPr/>
        </p:nvSpPr>
        <p:spPr>
          <a:xfrm>
            <a:off x="1619672" y="5474231"/>
            <a:ext cx="2153805" cy="430887"/>
          </a:xfrm>
          <a:prstGeom prst="wedgeRectCallout">
            <a:avLst>
              <a:gd name="adj1" fmla="val 76022"/>
              <a:gd name="adj2" fmla="val -364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ko-KR" altLang="en-US" sz="1100" dirty="0" smtClean="0"/>
              <a:t> 약관내용 확인 및 동의</a:t>
            </a:r>
            <a:endParaRPr lang="en-US" altLang="ko-KR" sz="11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ko-KR" sz="1100" dirty="0"/>
              <a:t> </a:t>
            </a:r>
            <a:r>
              <a:rPr lang="ko-KR" altLang="en-US" sz="1100" dirty="0" smtClean="0"/>
              <a:t>개인정보 처리방침 확인</a:t>
            </a:r>
            <a:endParaRPr lang="en-US" altLang="ko-KR" sz="1100" dirty="0" smtClean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2872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528" y="142510"/>
            <a:ext cx="8229600" cy="360040"/>
          </a:xfrm>
        </p:spPr>
        <p:txBody>
          <a:bodyPr/>
          <a:lstStyle/>
          <a:p>
            <a:r>
              <a:rPr lang="ko-KR" altLang="en-US" sz="2400" dirty="0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회원 가입</a:t>
            </a:r>
            <a:endParaRPr lang="ko-KR" altLang="en-US" sz="2400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 dirty="0"/>
          </a:p>
        </p:txBody>
      </p:sp>
      <p:sp>
        <p:nvSpPr>
          <p:cNvPr id="28" name="모서리가 둥근 직사각형 27"/>
          <p:cNvSpPr/>
          <p:nvPr/>
        </p:nvSpPr>
        <p:spPr>
          <a:xfrm>
            <a:off x="246528" y="836712"/>
            <a:ext cx="1517160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marL="361950" indent="-361950">
              <a:spcBef>
                <a:spcPts val="300"/>
              </a:spcBef>
              <a:spcAft>
                <a:spcPts val="300"/>
              </a:spcAft>
            </a:pPr>
            <a:r>
              <a:rPr lang="en-US" altLang="ko-KR" sz="1400" dirty="0" smtClean="0">
                <a:latin typeface="+mj-ea"/>
                <a:ea typeface="+mj-ea"/>
              </a:rPr>
              <a:t>3. </a:t>
            </a:r>
            <a:r>
              <a:rPr lang="ko-KR" altLang="en-US" sz="1400" dirty="0" smtClean="0">
                <a:latin typeface="+mj-ea"/>
                <a:ea typeface="+mj-ea"/>
              </a:rPr>
              <a:t>회원정보 입력</a:t>
            </a:r>
          </a:p>
        </p:txBody>
      </p:sp>
      <p:pic>
        <p:nvPicPr>
          <p:cNvPr id="3075" name="Picture 3" descr="C:\Users\Administrator\Desktop\2015-03-11 11;19;1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428" y="1926243"/>
            <a:ext cx="7200800" cy="427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직사각형 40"/>
          <p:cNvSpPr/>
          <p:nvPr/>
        </p:nvSpPr>
        <p:spPr>
          <a:xfrm>
            <a:off x="1592569" y="2313493"/>
            <a:ext cx="153993" cy="156712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42" name="사각형 설명선 41"/>
          <p:cNvSpPr/>
          <p:nvPr/>
        </p:nvSpPr>
        <p:spPr>
          <a:xfrm>
            <a:off x="2375172" y="1649244"/>
            <a:ext cx="1625865" cy="261610"/>
          </a:xfrm>
          <a:prstGeom prst="wedgeRectCallout">
            <a:avLst>
              <a:gd name="adj1" fmla="val -86668"/>
              <a:gd name="adj2" fmla="val 17707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 smtClean="0"/>
              <a:t>(*)  </a:t>
            </a:r>
            <a:r>
              <a:rPr lang="ko-KR" altLang="en-US" sz="1100" dirty="0" smtClean="0"/>
              <a:t>필수 입력 항목</a:t>
            </a:r>
            <a:endParaRPr lang="en-US" altLang="ko-KR" sz="1100" dirty="0" smtClean="0"/>
          </a:p>
        </p:txBody>
      </p:sp>
      <p:sp>
        <p:nvSpPr>
          <p:cNvPr id="43" name="직사각형 42"/>
          <p:cNvSpPr/>
          <p:nvPr/>
        </p:nvSpPr>
        <p:spPr>
          <a:xfrm>
            <a:off x="2274382" y="2290327"/>
            <a:ext cx="2143378" cy="26173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44" name="사각형 설명선 43"/>
          <p:cNvSpPr/>
          <p:nvPr/>
        </p:nvSpPr>
        <p:spPr>
          <a:xfrm>
            <a:off x="4908881" y="1503048"/>
            <a:ext cx="1895367" cy="261610"/>
          </a:xfrm>
          <a:prstGeom prst="wedgeRectCallout">
            <a:avLst>
              <a:gd name="adj1" fmla="val -76732"/>
              <a:gd name="adj2" fmla="val 24189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err="1" smtClean="0"/>
              <a:t>업체명</a:t>
            </a:r>
            <a:r>
              <a:rPr lang="ko-KR" altLang="en-US" sz="1100" dirty="0" smtClean="0"/>
              <a:t>  또는 성명 기입</a:t>
            </a:r>
            <a:endParaRPr lang="en-US" altLang="ko-KR" sz="1100" dirty="0" smtClean="0"/>
          </a:p>
        </p:txBody>
      </p:sp>
      <p:sp>
        <p:nvSpPr>
          <p:cNvPr id="45" name="사각형 설명선 44"/>
          <p:cNvSpPr/>
          <p:nvPr/>
        </p:nvSpPr>
        <p:spPr>
          <a:xfrm>
            <a:off x="3347864" y="5805264"/>
            <a:ext cx="1625865" cy="600164"/>
          </a:xfrm>
          <a:prstGeom prst="wedgeRectCallout">
            <a:avLst>
              <a:gd name="adj1" fmla="val -65391"/>
              <a:gd name="adj2" fmla="val -6329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문자 </a:t>
            </a:r>
            <a:r>
              <a:rPr lang="en-US" altLang="ko-KR" sz="1100" dirty="0" smtClean="0"/>
              <a:t>+ </a:t>
            </a:r>
            <a:r>
              <a:rPr lang="ko-KR" altLang="en-US" sz="1100" dirty="0" smtClean="0"/>
              <a:t>숫자 </a:t>
            </a:r>
            <a:r>
              <a:rPr lang="en-US" altLang="ko-KR" sz="1100" dirty="0" smtClean="0"/>
              <a:t>+ </a:t>
            </a:r>
            <a:r>
              <a:rPr lang="ko-KR" altLang="en-US" sz="1100" dirty="0" smtClean="0"/>
              <a:t>특수문자 </a:t>
            </a:r>
            <a:endParaRPr lang="en-US" altLang="ko-KR" sz="1100" dirty="0" smtClean="0"/>
          </a:p>
          <a:p>
            <a:pPr algn="ctr"/>
            <a:r>
              <a:rPr lang="ko-KR" altLang="en-US" sz="1100" dirty="0" smtClean="0"/>
              <a:t>조합 </a:t>
            </a:r>
            <a:r>
              <a:rPr lang="en-US" altLang="ko-KR" sz="1100" dirty="0" smtClean="0"/>
              <a:t>9</a:t>
            </a:r>
            <a:r>
              <a:rPr lang="ko-KR" altLang="en-US" sz="1100" dirty="0" smtClean="0"/>
              <a:t>자리 이상</a:t>
            </a:r>
            <a:endParaRPr lang="en-US" altLang="ko-KR" sz="1100" dirty="0" smtClean="0"/>
          </a:p>
          <a:p>
            <a:pPr algn="ctr"/>
            <a:r>
              <a:rPr lang="en-US" altLang="ko-KR" sz="1100" dirty="0" smtClean="0"/>
              <a:t>(</a:t>
            </a:r>
            <a:r>
              <a:rPr lang="ko-KR" altLang="en-US" sz="1100" dirty="0" smtClean="0"/>
              <a:t>예시 </a:t>
            </a:r>
            <a:r>
              <a:rPr lang="en-US" altLang="ko-KR" sz="1100" dirty="0" smtClean="0"/>
              <a:t>: fpis0311$) </a:t>
            </a:r>
          </a:p>
        </p:txBody>
      </p:sp>
      <p:sp>
        <p:nvSpPr>
          <p:cNvPr id="46" name="직사각형 45"/>
          <p:cNvSpPr/>
          <p:nvPr/>
        </p:nvSpPr>
        <p:spPr>
          <a:xfrm>
            <a:off x="2280729" y="5439825"/>
            <a:ext cx="1330868" cy="26173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47" name="직사각형 46"/>
          <p:cNvSpPr/>
          <p:nvPr/>
        </p:nvSpPr>
        <p:spPr>
          <a:xfrm>
            <a:off x="2257096" y="3273566"/>
            <a:ext cx="1450011" cy="261737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53" name="사각형 설명선 52"/>
          <p:cNvSpPr/>
          <p:nvPr/>
        </p:nvSpPr>
        <p:spPr>
          <a:xfrm>
            <a:off x="5826353" y="2505568"/>
            <a:ext cx="1625865" cy="430887"/>
          </a:xfrm>
          <a:prstGeom prst="wedgeRectCallout">
            <a:avLst>
              <a:gd name="adj1" fmla="val -185814"/>
              <a:gd name="adj2" fmla="val 1563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1100" dirty="0" smtClean="0"/>
              <a:t>법인사업자인 경우 </a:t>
            </a:r>
            <a:endParaRPr lang="en-US" altLang="ko-KR" sz="1100" dirty="0" smtClean="0"/>
          </a:p>
          <a:p>
            <a:pPr algn="ctr"/>
            <a:r>
              <a:rPr lang="ko-KR" altLang="en-US" sz="1100" dirty="0" smtClean="0"/>
              <a:t>필수 입력</a:t>
            </a:r>
            <a:r>
              <a:rPr lang="en-US" altLang="ko-KR" sz="1100" dirty="0" smtClean="0"/>
              <a:t> </a:t>
            </a:r>
          </a:p>
        </p:txBody>
      </p:sp>
      <p:sp>
        <p:nvSpPr>
          <p:cNvPr id="54" name="직사각형 53"/>
          <p:cNvSpPr/>
          <p:nvPr/>
        </p:nvSpPr>
        <p:spPr>
          <a:xfrm>
            <a:off x="7012141" y="5893995"/>
            <a:ext cx="894730" cy="246221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180975" indent="-180975" algn="ctr">
              <a:buFont typeface="Wingdings" panose="05000000000000000000" pitchFamily="2" charset="2"/>
              <a:buChar char="ü"/>
            </a:pPr>
            <a:endParaRPr lang="ko-KR" altLang="en-US" sz="1000" dirty="0"/>
          </a:p>
        </p:txBody>
      </p:sp>
      <p:sp>
        <p:nvSpPr>
          <p:cNvPr id="55" name="사각형 설명선 54"/>
          <p:cNvSpPr/>
          <p:nvPr/>
        </p:nvSpPr>
        <p:spPr>
          <a:xfrm>
            <a:off x="7380312" y="6237312"/>
            <a:ext cx="1625865" cy="261610"/>
          </a:xfrm>
          <a:prstGeom prst="wedgeRectCallout">
            <a:avLst>
              <a:gd name="adj1" fmla="val -34684"/>
              <a:gd name="adj2" fmla="val -8132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altLang="ko-KR" sz="1100" dirty="0"/>
              <a:t> </a:t>
            </a:r>
            <a:r>
              <a:rPr lang="ko-KR" altLang="en-US" sz="1100" dirty="0" smtClean="0"/>
              <a:t>회원등록 버튼 클릭</a:t>
            </a:r>
            <a:endParaRPr lang="en-US" altLang="ko-KR" sz="1100" dirty="0" smtClean="0"/>
          </a:p>
        </p:txBody>
      </p:sp>
      <p:sp>
        <p:nvSpPr>
          <p:cNvPr id="56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553200" y="6597352"/>
            <a:ext cx="2133600" cy="221109"/>
          </a:xfrm>
        </p:spPr>
        <p:txBody>
          <a:bodyPr/>
          <a:lstStyle/>
          <a:p>
            <a:fld id="{7B001893-FE0C-4758-8AE5-A25511D9D566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474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나눔고딕">
      <a:majorFont>
        <a:latin typeface="나눔고딕 ExtraBold"/>
        <a:ea typeface="나눔고딕 ExtraBold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marL="180975" indent="-180975">
          <a:buFont typeface="Wingdings" panose="05000000000000000000" pitchFamily="2" charset="2"/>
          <a:buChar char="ü"/>
          <a:defRPr sz="1000" dirty="0"/>
        </a:defPPr>
      </a:lstStyle>
    </a:spDef>
    <a:txDef>
      <a:spPr>
        <a:noFill/>
      </a:spPr>
      <a:bodyPr wrap="square" rtlCol="0">
        <a:spAutoFit/>
      </a:bodyPr>
      <a:lstStyle>
        <a:defPPr>
          <a:defRPr sz="1100" dirty="0" smtClean="0">
            <a:latin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나눔고딕">
      <a:majorFont>
        <a:latin typeface="나눔고딕 ExtraBold"/>
        <a:ea typeface="나눔고딕 ExtraBold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나눔고딕">
      <a:majorFont>
        <a:latin typeface="나눔고딕 ExtraBold"/>
        <a:ea typeface="나눔고딕 ExtraBold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 rtlCol="0" anchor="ctr">
        <a:spAutoFit/>
      </a:bodyPr>
      <a:lstStyle>
        <a:defPPr algn="ctr">
          <a:spcBef>
            <a:spcPts val="300"/>
          </a:spcBef>
          <a:spcAft>
            <a:spcPts val="300"/>
          </a:spcAft>
          <a:defRPr sz="1100" dirty="0" smtClean="0">
            <a:latin typeface="+mn-e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marL="176213" indent="-176213">
          <a:lnSpc>
            <a:spcPct val="200000"/>
          </a:lnSpc>
          <a:buFont typeface="Arial" panose="020B0604020202020204" pitchFamily="34" charset="0"/>
          <a:buChar char="•"/>
          <a:defRPr sz="1400" dirty="0" smtClean="0">
            <a:latin typeface="+mn-e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나눔고딕">
      <a:majorFont>
        <a:latin typeface="나눔고딕 ExtraBold"/>
        <a:ea typeface="나눔고딕 ExtraBold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14602</TotalTime>
  <Words>2469</Words>
  <Application>Microsoft Office PowerPoint</Application>
  <PresentationFormat>화면 슬라이드 쇼(4:3)</PresentationFormat>
  <Paragraphs>499</Paragraphs>
  <Slides>45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5</vt:i4>
      </vt:variant>
      <vt:variant>
        <vt:lpstr>슬라이드 제목</vt:lpstr>
      </vt:variant>
      <vt:variant>
        <vt:i4>45</vt:i4>
      </vt:variant>
    </vt:vector>
  </HeadingPairs>
  <TitlesOfParts>
    <vt:vector size="58" baseType="lpstr">
      <vt:lpstr>굴림</vt:lpstr>
      <vt:lpstr>Arial</vt:lpstr>
      <vt:lpstr>나눔고딕 ExtraBold</vt:lpstr>
      <vt:lpstr>나눔고딕</vt:lpstr>
      <vt:lpstr>Wingdings</vt:lpstr>
      <vt:lpstr>HY견고딕</vt:lpstr>
      <vt:lpstr>맑은 고딕</vt:lpstr>
      <vt:lpstr>Times New Roman</vt:lpstr>
      <vt:lpstr>Office 테마</vt:lpstr>
      <vt:lpstr>2_디자인 사용자 지정</vt:lpstr>
      <vt:lpstr>4_디자인 사용자 지정</vt:lpstr>
      <vt:lpstr>1_디자인 사용자 지정</vt:lpstr>
      <vt:lpstr>디자인 사용자 지정</vt:lpstr>
      <vt:lpstr>화물운송실적관리시스템</vt:lpstr>
      <vt:lpstr>슬라이드 2</vt:lpstr>
      <vt:lpstr>슬라이드 3</vt:lpstr>
      <vt:lpstr>주요 이용 절차 - 공통</vt:lpstr>
      <vt:lpstr>홈페이지 접속</vt:lpstr>
      <vt:lpstr>처음 화면</vt:lpstr>
      <vt:lpstr>회원 가입 </vt:lpstr>
      <vt:lpstr>회원 가입</vt:lpstr>
      <vt:lpstr>회원 가입</vt:lpstr>
      <vt:lpstr>회원 가입</vt:lpstr>
      <vt:lpstr>처음 화면</vt:lpstr>
      <vt:lpstr>로그인</vt:lpstr>
      <vt:lpstr>로그인</vt:lpstr>
      <vt:lpstr>정보관리</vt:lpstr>
      <vt:lpstr>정보 관리 – 거래처 관리 : 현황 </vt:lpstr>
      <vt:lpstr>정보 관리 – 거래처 관리 : 선택 등록</vt:lpstr>
      <vt:lpstr>정보 관리 – 거래처 관리 : 작성 등록</vt:lpstr>
      <vt:lpstr>정보 관리 – 거래처 관리 : 파일 등록</vt:lpstr>
      <vt:lpstr>정보 관리 – 차량 관리 : 현황</vt:lpstr>
      <vt:lpstr>정보 관리 – 차량 관리 : 현황</vt:lpstr>
      <vt:lpstr>정보 관리 – 차량 관리 : 작성 등록</vt:lpstr>
      <vt:lpstr>정보 관리 – 차량 관리 : 파일 등록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주요 문의 및 요청 사항 – 회원 가입</vt:lpstr>
      <vt:lpstr>슬라이드 42</vt:lpstr>
      <vt:lpstr>슬라이드 43</vt:lpstr>
      <vt:lpstr>슬라이드 44</vt:lpstr>
      <vt:lpstr>슬라이드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thlee33</dc:creator>
  <cp:lastModifiedBy>user</cp:lastModifiedBy>
  <cp:revision>334</cp:revision>
  <cp:lastPrinted>2013-06-20T07:24:11Z</cp:lastPrinted>
  <dcterms:created xsi:type="dcterms:W3CDTF">2011-06-15T13:28:25Z</dcterms:created>
  <dcterms:modified xsi:type="dcterms:W3CDTF">2015-07-08T05:36:01Z</dcterms:modified>
</cp:coreProperties>
</file>